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65" r:id="rId4"/>
    <p:sldId id="288" r:id="rId5"/>
    <p:sldId id="289" r:id="rId6"/>
    <p:sldId id="290" r:id="rId7"/>
    <p:sldId id="261" r:id="rId8"/>
    <p:sldId id="260" r:id="rId9"/>
    <p:sldId id="259" r:id="rId10"/>
    <p:sldId id="257" r:id="rId11"/>
    <p:sldId id="267" r:id="rId12"/>
    <p:sldId id="291" r:id="rId13"/>
    <p:sldId id="292" r:id="rId14"/>
    <p:sldId id="294" r:id="rId15"/>
    <p:sldId id="295" r:id="rId16"/>
    <p:sldId id="296" r:id="rId17"/>
    <p:sldId id="297" r:id="rId18"/>
    <p:sldId id="274" r:id="rId19"/>
    <p:sldId id="275" r:id="rId20"/>
    <p:sldId id="276" r:id="rId21"/>
    <p:sldId id="277" r:id="rId22"/>
    <p:sldId id="298" r:id="rId23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F3300"/>
    <a:srgbClr val="00FF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724" autoAdjust="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7B4D60B-7DD6-4FDB-9735-EB948C46EC98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9FD7E-75FD-4ED0-BBE6-DD084B3A4FA2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FEC1DA5-B1DE-4944-B69C-0934CAEDCDC0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D43DCA4-AB7A-48FC-989A-C7C587854F11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 algn="ctr" rtl="1">
              <a:defRPr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989D422-D3F5-4990-89E2-7295452EF3F1}" type="slidenum">
              <a:rPr lang="ar-SA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 algn="just" rtl="1">
              <a:defRPr>
                <a:cs typeface="B Mitra" pitchFamily="2" charset="-78"/>
              </a:defRPr>
            </a:lvl1pPr>
            <a:lvl2pPr algn="just" rtl="1">
              <a:defRPr>
                <a:cs typeface="B Mitra" pitchFamily="2" charset="-78"/>
              </a:defRPr>
            </a:lvl2pPr>
            <a:lvl3pPr algn="just" rtl="1">
              <a:defRPr>
                <a:cs typeface="B Mitra" pitchFamily="2" charset="-78"/>
              </a:defRPr>
            </a:lvl3pPr>
            <a:lvl4pPr algn="just" rtl="1">
              <a:defRPr>
                <a:cs typeface="B Mitra" pitchFamily="2" charset="-78"/>
              </a:defRPr>
            </a:lvl4pPr>
            <a:lvl5pPr algn="just" rtl="1">
              <a:defRPr>
                <a:cs typeface="B Mitra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47D6D07-694D-4877-81FA-6962FB751567}" type="slidenum">
              <a:rPr lang="ar-SA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241D6F3-8304-4E0C-A0E3-44FBDD558551}" type="slidenum">
              <a:rPr lang="ar-SA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00B54AB-30ED-4DCD-A800-CD19F0D1F320}" type="slidenum">
              <a:rPr lang="ar-SA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01B1B29-D438-4DAE-9C40-E4CA20E4C98F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5B5178-25F8-4984-A6F2-EBAFE3B8CFEE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D55AEE6-18EB-4709-A28B-5C3191591357}" type="slidenum">
              <a:rPr lang="ar-SA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5ABA7EC-C8CE-46C3-8FCE-09C910EE11A9}" type="slidenum">
              <a:rPr lang="ar-SA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22A95C-F933-4579-9CEF-20683893947E}" type="slidenum">
              <a:rPr lang="ar-SA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3375"/>
            <a:ext cx="8229600" cy="3095625"/>
          </a:xfrm>
        </p:spPr>
        <p:txBody>
          <a:bodyPr>
            <a:normAutofit/>
          </a:bodyPr>
          <a:lstStyle/>
          <a:p>
            <a:pPr algn="ctr" rtl="1"/>
            <a:r>
              <a:rPr lang="ar-SA" sz="6600" b="1" dirty="0" smtClean="0">
                <a:solidFill>
                  <a:srgbClr val="FFFF00"/>
                </a:solidFill>
                <a:cs typeface="B Titr" pitchFamily="2" charset="-78"/>
              </a:rPr>
              <a:t>غربالگر</a:t>
            </a:r>
            <a:r>
              <a:rPr lang="fa-IR" sz="6600" b="1" dirty="0" smtClean="0">
                <a:solidFill>
                  <a:srgbClr val="FFFF00"/>
                </a:solidFill>
                <a:cs typeface="B Titr" pitchFamily="2" charset="-78"/>
              </a:rPr>
              <a:t>ی</a:t>
            </a:r>
            <a:br>
              <a:rPr lang="fa-IR" sz="6600" b="1" dirty="0" smtClean="0">
                <a:solidFill>
                  <a:srgbClr val="FFFF00"/>
                </a:solidFill>
                <a:cs typeface="B Titr" pitchFamily="2" charset="-78"/>
              </a:rPr>
            </a:br>
            <a:r>
              <a:rPr lang="fa-IR" b="1" dirty="0" smtClean="0">
                <a:solidFill>
                  <a:srgbClr val="FFFF00"/>
                </a:solidFill>
                <a:cs typeface="B Titr" pitchFamily="2" charset="-78"/>
              </a:rPr>
              <a:t>(2)</a:t>
            </a:r>
            <a:endParaRPr lang="en-US" sz="6600" dirty="0">
              <a:solidFill>
                <a:srgbClr val="FFFF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3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3200" dirty="0">
                <a:solidFill>
                  <a:srgbClr val="FF3300"/>
                </a:solidFill>
                <a:cs typeface="B Titr" panose="00000700000000000000" pitchFamily="2" charset="-78"/>
              </a:rPr>
              <a:t>نتيجه آزمون </a:t>
            </a:r>
            <a:r>
              <a:rPr lang="ar-SA" sz="3200" dirty="0" smtClean="0">
                <a:solidFill>
                  <a:srgbClr val="FF3300"/>
                </a:solidFill>
                <a:cs typeface="B Titr" panose="00000700000000000000" pitchFamily="2" charset="-78"/>
              </a:rPr>
              <a:t>غربالگري </a:t>
            </a:r>
            <a:r>
              <a:rPr lang="ar-SA" sz="3200" dirty="0">
                <a:solidFill>
                  <a:srgbClr val="FF3300"/>
                </a:solidFill>
                <a:cs typeface="B Titr" panose="00000700000000000000" pitchFamily="2" charset="-78"/>
              </a:rPr>
              <a:t>به وسيله تست قطعي</a:t>
            </a:r>
            <a:endParaRPr lang="en-US" sz="3200" dirty="0">
              <a:solidFill>
                <a:srgbClr val="FF33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197" name="Group 77"/>
          <p:cNvGraphicFramePr>
            <a:graphicFrameLocks noGrp="1"/>
          </p:cNvGraphicFramePr>
          <p:nvPr>
            <p:ph type="tbl" idx="1"/>
          </p:nvPr>
        </p:nvGraphicFramePr>
        <p:xfrm>
          <a:off x="1142976" y="2214554"/>
          <a:ext cx="6800840" cy="3932961"/>
        </p:xfrm>
        <a:graphic>
          <a:graphicData uri="http://schemas.openxmlformats.org/drawingml/2006/table">
            <a:tbl>
              <a:tblPr rtl="1"/>
              <a:tblGrid>
                <a:gridCol w="2032118"/>
                <a:gridCol w="3332202"/>
                <a:gridCol w="1436520"/>
              </a:tblGrid>
              <a:tr h="62932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cs typeface="Titr" pitchFamily="2" charset="-78"/>
                        </a:rPr>
                        <a:t>نتيجه آزمون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Tit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تشخيص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بيمار                     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 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سالم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Hom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جــــــــــمع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212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cs typeface="Titr" pitchFamily="2" charset="-78"/>
                        </a:rPr>
                        <a:t>مثبت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Tit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مثبت حقيقي     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مثبت كاذ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ب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a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TP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)             </a:t>
                      </a: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b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(FP</a:t>
                      </a:r>
                      <a:endParaRPr kumimoji="0" lang="ar-SA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Hom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ar-SA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Hom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a+b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</a:t>
                      </a:r>
                      <a:endParaRPr kumimoji="0" lang="ar-SA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212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cs typeface="Titr" pitchFamily="2" charset="-78"/>
                        </a:rPr>
                        <a:t>منفي</a:t>
                      </a:r>
                      <a:endParaRPr kumimoji="0" lang="en-US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cs typeface="Tit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منفي كاذب      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منفي حقيقي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c</a:t>
                      </a: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FN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)            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</a:t>
                      </a: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d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TN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)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Hom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ar-SA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c+d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5441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Titr" pitchFamily="2" charset="-78"/>
                        </a:rPr>
                        <a:t>جمع</a:t>
                      </a:r>
                      <a:endParaRPr kumimoji="0" lang="en-US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cs typeface="Tit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a+c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          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   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b+d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cs typeface="Hom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a+b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 +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c+d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714488"/>
            <a:ext cx="8605868" cy="4265624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fa-IR" dirty="0" smtClean="0">
                <a:latin typeface="Tahoma" pitchFamily="34" charset="0"/>
              </a:rPr>
              <a:t>                </a:t>
            </a:r>
            <a:r>
              <a:rPr lang="en-US" dirty="0" smtClean="0">
                <a:latin typeface="Tahoma" pitchFamily="34" charset="0"/>
              </a:rPr>
              <a:t>(</a:t>
            </a:r>
            <a:r>
              <a:rPr lang="en-US" dirty="0">
                <a:latin typeface="Tahoma" pitchFamily="34" charset="0"/>
              </a:rPr>
              <a:t>a)</a:t>
            </a:r>
            <a:r>
              <a:rPr lang="fa-IR" dirty="0">
                <a:latin typeface="Tahoma" pitchFamily="34" charset="0"/>
              </a:rPr>
              <a:t>  </a:t>
            </a:r>
            <a:r>
              <a:rPr lang="ar-SA" dirty="0">
                <a:latin typeface="Tahoma" pitchFamily="34" charset="0"/>
              </a:rPr>
              <a:t>مثبت </a:t>
            </a:r>
            <a:r>
              <a:rPr lang="ar-SA" dirty="0" smtClean="0">
                <a:latin typeface="Tahoma" pitchFamily="34" charset="0"/>
              </a:rPr>
              <a:t>حقيقي</a:t>
            </a:r>
            <a:r>
              <a:rPr lang="en-US" dirty="0" smtClean="0">
                <a:latin typeface="Tahoma" pitchFamily="34" charset="0"/>
              </a:rPr>
              <a:t>                       </a:t>
            </a:r>
            <a:r>
              <a:rPr lang="ar-SA" dirty="0" smtClean="0"/>
              <a:t>        </a:t>
            </a:r>
            <a:endParaRPr lang="ar-SA" dirty="0"/>
          </a:p>
          <a:p>
            <a:pPr>
              <a:buFontTx/>
              <a:buNone/>
            </a:pPr>
            <a:r>
              <a:rPr lang="ar-SA" dirty="0">
                <a:solidFill>
                  <a:srgbClr val="FF3300"/>
                </a:solidFill>
              </a:rPr>
              <a:t>          100 ×                              </a:t>
            </a:r>
            <a:r>
              <a:rPr lang="en-US" dirty="0" smtClean="0">
                <a:solidFill>
                  <a:srgbClr val="FF3300"/>
                </a:solidFill>
              </a:rPr>
              <a:t>              </a:t>
            </a:r>
            <a:r>
              <a:rPr lang="ar-SA" dirty="0" smtClean="0">
                <a:solidFill>
                  <a:srgbClr val="FF3300"/>
                </a:solidFill>
              </a:rPr>
              <a:t>=</a:t>
            </a:r>
            <a:r>
              <a:rPr lang="en-US" dirty="0" smtClean="0">
                <a:solidFill>
                  <a:srgbClr val="FF3300"/>
                </a:solidFill>
              </a:rPr>
              <a:t> </a:t>
            </a:r>
            <a:r>
              <a:rPr lang="ar-SA" sz="2400" b="1" dirty="0" smtClean="0">
                <a:solidFill>
                  <a:srgbClr val="FF3300"/>
                </a:solidFill>
              </a:rPr>
              <a:t>حساسيت</a:t>
            </a:r>
            <a:r>
              <a:rPr lang="ar-SA" b="1" dirty="0" smtClean="0">
                <a:solidFill>
                  <a:srgbClr val="FF3300"/>
                </a:solidFill>
              </a:rPr>
              <a:t>  </a:t>
            </a:r>
            <a:r>
              <a:rPr lang="ar-SA" sz="2400" b="1" dirty="0">
                <a:solidFill>
                  <a:srgbClr val="FF3300"/>
                </a:solidFill>
              </a:rPr>
              <a:t>(</a:t>
            </a:r>
            <a:r>
              <a:rPr lang="en-US" sz="2400" b="1" dirty="0">
                <a:solidFill>
                  <a:srgbClr val="FF3300"/>
                </a:solidFill>
              </a:rPr>
              <a:t>Sensitivity</a:t>
            </a:r>
            <a:r>
              <a:rPr lang="ar-SA" sz="2400" b="1" dirty="0">
                <a:solidFill>
                  <a:srgbClr val="FF3300"/>
                </a:solidFill>
              </a:rPr>
              <a:t>)</a:t>
            </a:r>
          </a:p>
          <a:p>
            <a:pPr algn="ctr">
              <a:buFontTx/>
              <a:buNone/>
            </a:pPr>
            <a:r>
              <a:rPr lang="fa-IR" dirty="0" smtClean="0">
                <a:latin typeface="Tahoma" pitchFamily="34" charset="0"/>
              </a:rPr>
              <a:t>  </a:t>
            </a:r>
            <a:r>
              <a:rPr lang="en-US" dirty="0" smtClean="0">
                <a:latin typeface="Tahoma" pitchFamily="34" charset="0"/>
              </a:rPr>
              <a:t>(c</a:t>
            </a:r>
            <a:r>
              <a:rPr lang="en-US" dirty="0">
                <a:latin typeface="Tahoma" pitchFamily="34" charset="0"/>
              </a:rPr>
              <a:t>)  </a:t>
            </a:r>
            <a:r>
              <a:rPr lang="en-US" dirty="0" smtClean="0">
                <a:latin typeface="Tahoma" pitchFamily="34" charset="0"/>
              </a:rPr>
              <a:t> </a:t>
            </a:r>
            <a:r>
              <a:rPr lang="fa-IR" dirty="0" smtClean="0">
                <a:latin typeface="Tahoma" pitchFamily="34" charset="0"/>
              </a:rPr>
              <a:t> </a:t>
            </a:r>
            <a:r>
              <a:rPr lang="ar-SA" dirty="0" smtClean="0"/>
              <a:t> </a:t>
            </a:r>
            <a:r>
              <a:rPr lang="ar-SA" dirty="0" smtClean="0">
                <a:latin typeface="Tahoma" pitchFamily="34" charset="0"/>
              </a:rPr>
              <a:t>منفي </a:t>
            </a:r>
            <a:r>
              <a:rPr lang="ar-SA" dirty="0">
                <a:latin typeface="Tahoma" pitchFamily="34" charset="0"/>
              </a:rPr>
              <a:t>كاذب+ مثبت حقيقي</a:t>
            </a:r>
            <a:r>
              <a:rPr lang="fa-IR" dirty="0">
                <a:latin typeface="Tahoma" pitchFamily="34" charset="0"/>
              </a:rPr>
              <a:t> </a:t>
            </a:r>
            <a:r>
              <a:rPr lang="ar-SA" dirty="0">
                <a:latin typeface="Tahoma" pitchFamily="34" charset="0"/>
              </a:rPr>
              <a:t> </a:t>
            </a:r>
            <a:r>
              <a:rPr lang="en-US" dirty="0">
                <a:latin typeface="Tahoma" pitchFamily="34" charset="0"/>
              </a:rPr>
              <a:t>(a</a:t>
            </a:r>
            <a:r>
              <a:rPr lang="en-US" dirty="0" smtClean="0">
                <a:latin typeface="Tahoma" pitchFamily="34" charset="0"/>
              </a:rPr>
              <a:t>)</a:t>
            </a:r>
            <a:r>
              <a:rPr lang="ar-SA" dirty="0" smtClean="0">
                <a:solidFill>
                  <a:srgbClr val="FF3300"/>
                </a:solidFill>
              </a:rPr>
              <a:t> </a:t>
            </a:r>
            <a:r>
              <a:rPr lang="en-US" dirty="0" smtClean="0">
                <a:solidFill>
                  <a:srgbClr val="FF3300"/>
                </a:solidFill>
              </a:rPr>
              <a:t>                                      </a:t>
            </a:r>
            <a:endParaRPr lang="ar-SA" dirty="0">
              <a:solidFill>
                <a:srgbClr val="FF3300"/>
              </a:solidFill>
            </a:endParaRPr>
          </a:p>
          <a:p>
            <a:pPr>
              <a:buFontTx/>
              <a:buNone/>
            </a:pPr>
            <a:endParaRPr lang="ar-SA" dirty="0">
              <a:solidFill>
                <a:srgbClr val="FF3300"/>
              </a:solidFill>
            </a:endParaRPr>
          </a:p>
          <a:p>
            <a:pPr algn="ctr">
              <a:buFontTx/>
              <a:buNone/>
            </a:pPr>
            <a:r>
              <a:rPr lang="en-US" dirty="0">
                <a:solidFill>
                  <a:srgbClr val="002060"/>
                </a:solidFill>
                <a:latin typeface="Tahoma" pitchFamily="34" charset="0"/>
              </a:rPr>
              <a:t>(d)</a:t>
            </a:r>
            <a:r>
              <a:rPr lang="fa-IR" dirty="0">
                <a:solidFill>
                  <a:srgbClr val="002060"/>
                </a:solidFill>
                <a:latin typeface="Tahoma" pitchFamily="34" charset="0"/>
              </a:rPr>
              <a:t> </a:t>
            </a:r>
            <a:r>
              <a:rPr lang="ar-SA" dirty="0">
                <a:solidFill>
                  <a:srgbClr val="002060"/>
                </a:solidFill>
              </a:rPr>
              <a:t> </a:t>
            </a:r>
            <a:r>
              <a:rPr lang="ar-SA" dirty="0">
                <a:solidFill>
                  <a:srgbClr val="002060"/>
                </a:solidFill>
                <a:latin typeface="Tahoma" pitchFamily="34" charset="0"/>
              </a:rPr>
              <a:t>منفي حقيقي</a:t>
            </a:r>
            <a:r>
              <a:rPr lang="ar-SA" dirty="0">
                <a:solidFill>
                  <a:srgbClr val="002060"/>
                </a:solidFill>
              </a:rPr>
              <a:t>    </a:t>
            </a:r>
            <a:r>
              <a:rPr lang="en-US" dirty="0" smtClean="0">
                <a:solidFill>
                  <a:srgbClr val="002060"/>
                </a:solidFill>
              </a:rPr>
              <a:t>         </a:t>
            </a:r>
            <a:r>
              <a:rPr lang="ar-SA" dirty="0" smtClean="0">
                <a:solidFill>
                  <a:srgbClr val="002060"/>
                </a:solidFill>
              </a:rPr>
              <a:t>    </a:t>
            </a:r>
            <a:endParaRPr lang="ar-SA" dirty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ar-SA" dirty="0">
                <a:solidFill>
                  <a:srgbClr val="FF3300"/>
                </a:solidFill>
              </a:rPr>
              <a:t>           100 ×                              </a:t>
            </a:r>
            <a:r>
              <a:rPr lang="en-US" dirty="0" smtClean="0">
                <a:solidFill>
                  <a:srgbClr val="FF3300"/>
                </a:solidFill>
              </a:rPr>
              <a:t>             </a:t>
            </a:r>
            <a:r>
              <a:rPr lang="ar-SA" dirty="0" smtClean="0">
                <a:solidFill>
                  <a:srgbClr val="FF3300"/>
                </a:solidFill>
              </a:rPr>
              <a:t>  =</a:t>
            </a:r>
            <a:r>
              <a:rPr lang="en-US" dirty="0" smtClean="0">
                <a:solidFill>
                  <a:srgbClr val="FF3300"/>
                </a:solidFill>
              </a:rPr>
              <a:t> </a:t>
            </a:r>
            <a:r>
              <a:rPr lang="ar-SA" sz="2400" b="1" dirty="0" smtClean="0">
                <a:solidFill>
                  <a:srgbClr val="FF3300"/>
                </a:solidFill>
              </a:rPr>
              <a:t>ويژگي</a:t>
            </a:r>
            <a:r>
              <a:rPr lang="ar-SA" b="1" dirty="0" smtClean="0">
                <a:solidFill>
                  <a:srgbClr val="FF3300"/>
                </a:solidFill>
              </a:rPr>
              <a:t> </a:t>
            </a:r>
            <a:r>
              <a:rPr lang="ar-SA" sz="2400" b="1" dirty="0">
                <a:solidFill>
                  <a:srgbClr val="FF3300"/>
                </a:solidFill>
              </a:rPr>
              <a:t>(</a:t>
            </a:r>
            <a:r>
              <a:rPr lang="en-US" sz="2400" b="1" dirty="0">
                <a:solidFill>
                  <a:srgbClr val="FF3300"/>
                </a:solidFill>
              </a:rPr>
              <a:t>Specificity</a:t>
            </a:r>
            <a:r>
              <a:rPr lang="ar-SA" sz="2400" b="1" dirty="0">
                <a:solidFill>
                  <a:srgbClr val="FF3300"/>
                </a:solidFill>
              </a:rPr>
              <a:t>)</a:t>
            </a:r>
          </a:p>
          <a:p>
            <a:pPr algn="ctr">
              <a:buFontTx/>
              <a:buNone/>
            </a:pPr>
            <a:r>
              <a:rPr lang="fa-IR" dirty="0">
                <a:solidFill>
                  <a:srgbClr val="002060"/>
                </a:solidFill>
                <a:latin typeface="Tahoma" pitchFamily="34" charset="0"/>
              </a:rPr>
              <a:t>                 </a:t>
            </a:r>
            <a:r>
              <a:rPr lang="en-US" dirty="0">
                <a:solidFill>
                  <a:srgbClr val="002060"/>
                </a:solidFill>
                <a:latin typeface="Tahoma" pitchFamily="34" charset="0"/>
              </a:rPr>
              <a:t>(b)</a:t>
            </a:r>
            <a:r>
              <a:rPr lang="ar-SA" dirty="0">
                <a:solidFill>
                  <a:srgbClr val="002060"/>
                </a:solidFill>
              </a:rPr>
              <a:t> مثبت كاذب+ منفي حقيقي </a:t>
            </a:r>
            <a:r>
              <a:rPr lang="en-US" dirty="0">
                <a:solidFill>
                  <a:srgbClr val="002060"/>
                </a:solidFill>
                <a:latin typeface="Tahoma" pitchFamily="34" charset="0"/>
              </a:rPr>
              <a:t>(d)</a:t>
            </a:r>
            <a:r>
              <a:rPr lang="ar-SA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                      </a:t>
            </a:r>
            <a:r>
              <a:rPr lang="en-US" dirty="0" smtClean="0">
                <a:solidFill>
                  <a:srgbClr val="FF3300"/>
                </a:solidFill>
              </a:rPr>
              <a:t> </a:t>
            </a:r>
            <a:endParaRPr lang="en-US" dirty="0">
              <a:solidFill>
                <a:srgbClr val="FF3300"/>
              </a:solidFill>
            </a:endParaRPr>
          </a:p>
        </p:txBody>
      </p:sp>
      <p:sp>
        <p:nvSpPr>
          <p:cNvPr id="29723" name="Line 27"/>
          <p:cNvSpPr>
            <a:spLocks noChangeShapeType="1"/>
          </p:cNvSpPr>
          <p:nvPr/>
        </p:nvSpPr>
        <p:spPr bwMode="auto">
          <a:xfrm>
            <a:off x="3643306" y="2500306"/>
            <a:ext cx="3382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726" name="Line 30"/>
          <p:cNvSpPr>
            <a:spLocks noChangeShapeType="1"/>
          </p:cNvSpPr>
          <p:nvPr/>
        </p:nvSpPr>
        <p:spPr bwMode="auto">
          <a:xfrm flipH="1">
            <a:off x="3643306" y="4653136"/>
            <a:ext cx="33845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484313"/>
            <a:ext cx="8820150" cy="4495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(a) </a:t>
            </a:r>
            <a:r>
              <a:rPr lang="ar-SA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مثبت </a:t>
            </a:r>
            <a:r>
              <a:rPr lang="ar-SA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حقيقي</a:t>
            </a:r>
            <a:r>
              <a:rPr lang="ar-SA" dirty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       </a:t>
            </a:r>
            <a:r>
              <a:rPr lang="ar-SA" dirty="0" smtClean="0">
                <a:solidFill>
                  <a:schemeClr val="accent2">
                    <a:lumMod val="75000"/>
                  </a:schemeClr>
                </a:solidFill>
              </a:rPr>
              <a:t>      </a:t>
            </a:r>
            <a:endParaRPr lang="ar-SA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Tx/>
              <a:buNone/>
            </a:pPr>
            <a:r>
              <a:rPr lang="ar-SA" dirty="0">
                <a:solidFill>
                  <a:srgbClr val="FF3300"/>
                </a:solidFill>
              </a:rPr>
              <a:t>            100×                           </a:t>
            </a:r>
            <a:r>
              <a:rPr lang="en-US" dirty="0" smtClean="0">
                <a:solidFill>
                  <a:srgbClr val="FF3300"/>
                </a:solidFill>
              </a:rPr>
              <a:t>              </a:t>
            </a:r>
            <a:r>
              <a:rPr lang="ar-SA" dirty="0" smtClean="0">
                <a:solidFill>
                  <a:srgbClr val="FF3300"/>
                </a:solidFill>
              </a:rPr>
              <a:t> =</a:t>
            </a:r>
            <a:r>
              <a:rPr lang="en-US" dirty="0" smtClean="0">
                <a:solidFill>
                  <a:srgbClr val="FF3300"/>
                </a:solidFill>
              </a:rPr>
              <a:t> </a:t>
            </a:r>
            <a:r>
              <a:rPr lang="ar-SA" sz="2400" b="1" dirty="0" smtClean="0">
                <a:solidFill>
                  <a:srgbClr val="FF3300"/>
                </a:solidFill>
              </a:rPr>
              <a:t>ارزش </a:t>
            </a:r>
            <a:r>
              <a:rPr lang="ar-SA" sz="2400" b="1" dirty="0">
                <a:solidFill>
                  <a:srgbClr val="FF3300"/>
                </a:solidFill>
              </a:rPr>
              <a:t>اخباري مثبت</a:t>
            </a:r>
            <a:r>
              <a:rPr lang="ar-SA" b="1" dirty="0">
                <a:solidFill>
                  <a:srgbClr val="FF3300"/>
                </a:solidFill>
              </a:rPr>
              <a:t>  </a:t>
            </a:r>
            <a:r>
              <a:rPr lang="ar-SA" sz="2400" b="1" dirty="0">
                <a:solidFill>
                  <a:srgbClr val="FF3300"/>
                </a:solidFill>
              </a:rPr>
              <a:t>(</a:t>
            </a:r>
            <a:r>
              <a:rPr lang="en-US" sz="2400" b="1" dirty="0" err="1">
                <a:solidFill>
                  <a:srgbClr val="FF3300"/>
                </a:solidFill>
              </a:rPr>
              <a:t>ppv</a:t>
            </a:r>
            <a:r>
              <a:rPr lang="ar-SA" sz="2400" b="1" dirty="0">
                <a:solidFill>
                  <a:srgbClr val="FF3300"/>
                </a:solidFill>
              </a:rPr>
              <a:t>)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(b)              </a:t>
            </a:r>
            <a:r>
              <a:rPr lang="fa-IR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 </a:t>
            </a:r>
            <a:r>
              <a:rPr lang="ar-SA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مثبت كاذب+ مثبت حقيقي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(a)</a:t>
            </a:r>
            <a:r>
              <a:rPr lang="ar-SA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</a:t>
            </a:r>
            <a:r>
              <a:rPr lang="en-US" dirty="0" smtClean="0">
                <a:solidFill>
                  <a:srgbClr val="FF3300"/>
                </a:solidFill>
              </a:rPr>
              <a:t>      </a:t>
            </a:r>
            <a:endParaRPr lang="ar-SA" dirty="0">
              <a:solidFill>
                <a:srgbClr val="FF3300"/>
              </a:solidFill>
            </a:endParaRPr>
          </a:p>
          <a:p>
            <a:pPr>
              <a:buFontTx/>
              <a:buNone/>
            </a:pPr>
            <a:endParaRPr lang="ar-SA" dirty="0" smtClean="0">
              <a:solidFill>
                <a:srgbClr val="FF3300"/>
              </a:solidFill>
            </a:endParaRPr>
          </a:p>
          <a:p>
            <a:pPr algn="ctr">
              <a:buFontTx/>
              <a:buNone/>
            </a:pPr>
            <a:r>
              <a:rPr lang="en-US" dirty="0" smtClean="0">
                <a:solidFill>
                  <a:srgbClr val="002060"/>
                </a:solidFill>
                <a:latin typeface="Tahoma" pitchFamily="34" charset="0"/>
              </a:rPr>
              <a:t>(</a:t>
            </a:r>
            <a:r>
              <a:rPr lang="en-US" dirty="0">
                <a:solidFill>
                  <a:srgbClr val="002060"/>
                </a:solidFill>
                <a:latin typeface="Tahoma" pitchFamily="34" charset="0"/>
              </a:rPr>
              <a:t>d)    </a:t>
            </a:r>
            <a:r>
              <a:rPr lang="ar-SA" dirty="0">
                <a:solidFill>
                  <a:srgbClr val="002060"/>
                </a:solidFill>
                <a:latin typeface="Tahoma" pitchFamily="34" charset="0"/>
              </a:rPr>
              <a:t>منفي حقيقي</a:t>
            </a:r>
            <a:r>
              <a:rPr lang="ar-SA" dirty="0">
                <a:solidFill>
                  <a:srgbClr val="002060"/>
                </a:solidFill>
              </a:rPr>
              <a:t>        </a:t>
            </a:r>
            <a:r>
              <a:rPr lang="en-US" dirty="0" smtClean="0">
                <a:solidFill>
                  <a:srgbClr val="002060"/>
                </a:solidFill>
              </a:rPr>
              <a:t>         </a:t>
            </a:r>
            <a:endParaRPr lang="ar-SA" dirty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ar-SA" dirty="0">
                <a:solidFill>
                  <a:srgbClr val="FF3300"/>
                </a:solidFill>
              </a:rPr>
              <a:t>         100 ×                              </a:t>
            </a:r>
            <a:r>
              <a:rPr lang="en-US" dirty="0" smtClean="0">
                <a:solidFill>
                  <a:srgbClr val="FF3300"/>
                </a:solidFill>
              </a:rPr>
              <a:t>              </a:t>
            </a:r>
            <a:r>
              <a:rPr lang="ar-SA" dirty="0" smtClean="0">
                <a:solidFill>
                  <a:srgbClr val="FF3300"/>
                </a:solidFill>
              </a:rPr>
              <a:t>=</a:t>
            </a:r>
            <a:r>
              <a:rPr lang="ar-SA" b="1" dirty="0" smtClean="0">
                <a:solidFill>
                  <a:srgbClr val="FF3300"/>
                </a:solidFill>
              </a:rPr>
              <a:t> </a:t>
            </a:r>
            <a:r>
              <a:rPr lang="ar-SA" sz="2400" b="1" dirty="0">
                <a:solidFill>
                  <a:srgbClr val="FF3300"/>
                </a:solidFill>
              </a:rPr>
              <a:t>ارزش اخباري منفي</a:t>
            </a:r>
            <a:r>
              <a:rPr lang="ar-SA" b="1" dirty="0">
                <a:solidFill>
                  <a:srgbClr val="FF3300"/>
                </a:solidFill>
              </a:rPr>
              <a:t> </a:t>
            </a:r>
            <a:r>
              <a:rPr lang="ar-SA" sz="2400" b="1" dirty="0">
                <a:solidFill>
                  <a:srgbClr val="FF3300"/>
                </a:solidFill>
              </a:rPr>
              <a:t>(</a:t>
            </a:r>
            <a:r>
              <a:rPr lang="en-US" sz="2400" b="1" dirty="0" err="1">
                <a:solidFill>
                  <a:srgbClr val="FF3300"/>
                </a:solidFill>
              </a:rPr>
              <a:t>npv</a:t>
            </a:r>
            <a:r>
              <a:rPr lang="ar-SA" sz="2400" b="1" dirty="0">
                <a:solidFill>
                  <a:srgbClr val="FF3300"/>
                </a:solidFill>
              </a:rPr>
              <a:t>)</a:t>
            </a:r>
          </a:p>
          <a:p>
            <a:pPr algn="ctr">
              <a:buFontTx/>
              <a:buNone/>
            </a:pPr>
            <a:r>
              <a:rPr lang="en-US" dirty="0" smtClean="0">
                <a:solidFill>
                  <a:srgbClr val="002060"/>
                </a:solidFill>
                <a:latin typeface="Tahoma" pitchFamily="34" charset="0"/>
              </a:rPr>
              <a:t>(c) </a:t>
            </a:r>
            <a:r>
              <a:rPr lang="ar-SA" dirty="0">
                <a:solidFill>
                  <a:srgbClr val="002060"/>
                </a:solidFill>
                <a:latin typeface="Tahoma" pitchFamily="34" charset="0"/>
              </a:rPr>
              <a:t>منفي كاذب</a:t>
            </a:r>
            <a:r>
              <a:rPr lang="fa-IR" dirty="0">
                <a:solidFill>
                  <a:srgbClr val="002060"/>
                </a:solidFill>
                <a:latin typeface="Tahoma" pitchFamily="34" charset="0"/>
              </a:rPr>
              <a:t>  </a:t>
            </a:r>
            <a:r>
              <a:rPr lang="ar-SA" dirty="0">
                <a:solidFill>
                  <a:srgbClr val="002060"/>
                </a:solidFill>
                <a:latin typeface="Tahoma" pitchFamily="34" charset="0"/>
              </a:rPr>
              <a:t>+ منفي </a:t>
            </a:r>
            <a:r>
              <a:rPr lang="ar-SA" dirty="0" smtClean="0">
                <a:solidFill>
                  <a:srgbClr val="002060"/>
                </a:solidFill>
                <a:latin typeface="Tahoma" pitchFamily="34" charset="0"/>
              </a:rPr>
              <a:t>حقيقي</a:t>
            </a:r>
            <a:r>
              <a:rPr lang="en-US" dirty="0" smtClean="0">
                <a:solidFill>
                  <a:srgbClr val="002060"/>
                </a:solidFill>
                <a:latin typeface="Tahoma" pitchFamily="34" charset="0"/>
              </a:rPr>
              <a:t>              (d</a:t>
            </a:r>
            <a:r>
              <a:rPr lang="en-US" dirty="0">
                <a:solidFill>
                  <a:srgbClr val="002060"/>
                </a:solidFill>
                <a:latin typeface="Tahoma" pitchFamily="34" charset="0"/>
              </a:rPr>
              <a:t>) </a:t>
            </a:r>
            <a:r>
              <a:rPr lang="fa-IR" dirty="0" smtClean="0">
                <a:solidFill>
                  <a:srgbClr val="002060"/>
                </a:solidFill>
                <a:latin typeface="Tahoma" pitchFamily="34" charset="0"/>
              </a:rPr>
              <a:t>                               </a:t>
            </a:r>
            <a:endParaRPr lang="en-US" dirty="0">
              <a:solidFill>
                <a:srgbClr val="002060"/>
              </a:solidFill>
              <a:latin typeface="Tahoma" pitchFamily="34" charset="0"/>
            </a:endParaRPr>
          </a:p>
        </p:txBody>
      </p:sp>
      <p:sp>
        <p:nvSpPr>
          <p:cNvPr id="58372" name="Line 4"/>
          <p:cNvSpPr>
            <a:spLocks noChangeShapeType="1"/>
          </p:cNvSpPr>
          <p:nvPr/>
        </p:nvSpPr>
        <p:spPr bwMode="auto">
          <a:xfrm>
            <a:off x="3924300" y="2349500"/>
            <a:ext cx="2735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 flipH="1">
            <a:off x="3857620" y="4857760"/>
            <a:ext cx="2952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3600" dirty="0">
                <a:cs typeface="B Titr" panose="00000700000000000000" pitchFamily="2" charset="-78"/>
              </a:rPr>
              <a:t>نتيجه آزمون </a:t>
            </a:r>
            <a:r>
              <a:rPr lang="ar-SA" sz="3600" dirty="0" smtClean="0">
                <a:cs typeface="B Titr" panose="00000700000000000000" pitchFamily="2" charset="-78"/>
              </a:rPr>
              <a:t>غربالگري </a:t>
            </a:r>
            <a:r>
              <a:rPr lang="ar-SA" sz="3600" dirty="0">
                <a:cs typeface="B Titr" panose="00000700000000000000" pitchFamily="2" charset="-78"/>
              </a:rPr>
              <a:t>به وسيله تست قطعي</a:t>
            </a:r>
            <a:endParaRPr lang="en-US" sz="3600" dirty="0">
              <a:cs typeface="B Titr" panose="00000700000000000000" pitchFamily="2" charset="-78"/>
            </a:endParaRPr>
          </a:p>
        </p:txBody>
      </p:sp>
      <p:graphicFrame>
        <p:nvGraphicFramePr>
          <p:cNvPr id="59395" name="Group 3"/>
          <p:cNvGraphicFramePr>
            <a:graphicFrameLocks noGrp="1"/>
          </p:cNvGraphicFramePr>
          <p:nvPr>
            <p:ph type="tbl" idx="1"/>
          </p:nvPr>
        </p:nvGraphicFramePr>
        <p:xfrm>
          <a:off x="1225336" y="1571612"/>
          <a:ext cx="6775688" cy="4828006"/>
        </p:xfrm>
        <a:graphic>
          <a:graphicData uri="http://schemas.openxmlformats.org/drawingml/2006/table">
            <a:tbl>
              <a:tblPr rtl="1"/>
              <a:tblGrid>
                <a:gridCol w="1921136"/>
                <a:gridCol w="3150218"/>
                <a:gridCol w="1704334"/>
              </a:tblGrid>
              <a:tr h="95492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sian" pitchFamily="18" charset="0"/>
                          <a:cs typeface="Lotus" pitchFamily="2" charset="-78"/>
                        </a:rPr>
                        <a:t>نتيجه آزمون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sian" pitchFamily="18" charset="0"/>
                        <a:cs typeface="Lotus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Lotus" pitchFamily="2" charset="-78"/>
                        </a:rPr>
                        <a:t>تشخيص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بيمار                      </a:t>
                      </a: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 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Homa" pitchFamily="2" charset="-78"/>
                        </a:rPr>
                        <a:t> سالم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Hom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Roya" pitchFamily="2" charset="-78"/>
                        </a:rPr>
                        <a:t>جــــــــــمع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Ro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3964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مثبت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40                           20  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 P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             </a:t>
                      </a: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(FP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a+b</a:t>
                      </a:r>
                      <a:endParaRPr kumimoji="0" lang="ar-SA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ar-SA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منفي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100                        9840 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FN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        </a:t>
                      </a: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TN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9940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c+d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1354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جمع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a+c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b+d</a:t>
                      </a:r>
                      <a:endParaRPr kumimoji="0" lang="ar-SA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9860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a+b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+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c+d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ar-S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10000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484313"/>
            <a:ext cx="8320116" cy="4495800"/>
          </a:xfrm>
          <a:noFill/>
        </p:spPr>
        <p:txBody>
          <a:bodyPr/>
          <a:lstStyle/>
          <a:p>
            <a:pPr algn="ctr" rtl="0">
              <a:buFontTx/>
              <a:buNone/>
            </a:pPr>
            <a:r>
              <a:rPr lang="en-US" sz="2800" dirty="0" smtClean="0">
                <a:solidFill>
                  <a:srgbClr val="FF3300"/>
                </a:solidFill>
                <a:cs typeface="Titr" pitchFamily="2" charset="-78"/>
              </a:rPr>
              <a:t> </a:t>
            </a:r>
            <a:endParaRPr lang="ar-SA" sz="2800" dirty="0" smtClean="0">
              <a:cs typeface="Titr" pitchFamily="2" charset="-78"/>
            </a:endParaRPr>
          </a:p>
          <a:p>
            <a:pPr>
              <a:buFontTx/>
              <a:buNone/>
            </a:pPr>
            <a:r>
              <a:rPr lang="fa-IR" dirty="0" smtClean="0"/>
              <a:t>28.57</a:t>
            </a:r>
            <a:r>
              <a:rPr lang="ar-SA" dirty="0" smtClean="0"/>
              <a:t> = </a:t>
            </a:r>
            <a:r>
              <a:rPr lang="ar-SA" dirty="0" smtClean="0">
                <a:solidFill>
                  <a:srgbClr val="7030A0"/>
                </a:solidFill>
              </a:rPr>
              <a:t>100</a:t>
            </a:r>
            <a:r>
              <a:rPr lang="ar-SA" dirty="0" smtClean="0">
                <a:solidFill>
                  <a:srgbClr val="00FF00"/>
                </a:solidFill>
              </a:rPr>
              <a:t> </a:t>
            </a:r>
            <a:r>
              <a:rPr lang="ar-SA" dirty="0" smtClean="0">
                <a:solidFill>
                  <a:srgbClr val="7030A0"/>
                </a:solidFill>
              </a:rPr>
              <a:t>×</a:t>
            </a:r>
            <a:r>
              <a:rPr lang="ar-SA" dirty="0" smtClean="0">
                <a:solidFill>
                  <a:srgbClr val="00FF00"/>
                </a:solidFill>
              </a:rPr>
              <a:t>      </a:t>
            </a:r>
            <a:r>
              <a:rPr lang="fa-IR" dirty="0" smtClean="0">
                <a:solidFill>
                  <a:srgbClr val="00FF00"/>
                </a:solidFill>
              </a:rPr>
              <a:t>             </a:t>
            </a:r>
            <a:r>
              <a:rPr lang="ar-SA" dirty="0" smtClean="0">
                <a:solidFill>
                  <a:srgbClr val="00FF00"/>
                </a:solidFill>
              </a:rPr>
              <a:t>     </a:t>
            </a:r>
            <a:r>
              <a:rPr lang="en-US" dirty="0" smtClean="0">
                <a:solidFill>
                  <a:srgbClr val="00FF00"/>
                </a:solidFill>
              </a:rPr>
              <a:t> </a:t>
            </a:r>
            <a:r>
              <a:rPr lang="fa-IR" dirty="0" smtClean="0">
                <a:solidFill>
                  <a:srgbClr val="00FF00"/>
                </a:solidFill>
              </a:rPr>
              <a:t>             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</a:rPr>
              <a:t>=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ar-SA" sz="2400" b="1" dirty="0" smtClean="0">
                <a:solidFill>
                  <a:schemeClr val="bg2">
                    <a:lumMod val="25000"/>
                  </a:schemeClr>
                </a:solidFill>
              </a:rPr>
              <a:t>حساسيت</a:t>
            </a:r>
            <a:r>
              <a:rPr lang="ar-SA" b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ar-SA" sz="2400" b="1" dirty="0" smtClean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</a:rPr>
              <a:t>Sensitivity</a:t>
            </a:r>
            <a:r>
              <a:rPr lang="ar-SA" sz="2400" b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pPr>
              <a:buFontTx/>
              <a:buNone/>
            </a:pPr>
            <a:r>
              <a:rPr lang="fa-IR" sz="2800" dirty="0" smtClean="0">
                <a:solidFill>
                  <a:srgbClr val="00FF00"/>
                </a:solidFill>
                <a:cs typeface="Titr" pitchFamily="2" charset="-78"/>
              </a:rPr>
              <a:t>                                         </a:t>
            </a:r>
            <a:r>
              <a:rPr lang="fa-IR" sz="2800" dirty="0" smtClean="0">
                <a:solidFill>
                  <a:srgbClr val="FF3300"/>
                </a:solidFill>
                <a:cs typeface="Titr" pitchFamily="2" charset="-78"/>
              </a:rPr>
              <a:t>  </a:t>
            </a:r>
            <a:endParaRPr lang="ar-SA" sz="2800" dirty="0">
              <a:solidFill>
                <a:srgbClr val="FF3300"/>
              </a:solidFill>
              <a:cs typeface="Titr" pitchFamily="2" charset="-78"/>
            </a:endParaRPr>
          </a:p>
          <a:p>
            <a:pPr>
              <a:buFontTx/>
              <a:buNone/>
            </a:pPr>
            <a:endParaRPr lang="ar-SA" sz="2800" dirty="0">
              <a:solidFill>
                <a:srgbClr val="00FF00"/>
              </a:solidFill>
              <a:cs typeface="Titr" pitchFamily="2" charset="-78"/>
            </a:endParaRPr>
          </a:p>
          <a:p>
            <a:pPr rtl="0">
              <a:buFontTx/>
              <a:buNone/>
            </a:pPr>
            <a:r>
              <a:rPr lang="en-US" sz="2800" dirty="0" smtClean="0">
                <a:solidFill>
                  <a:srgbClr val="FF3300"/>
                </a:solidFill>
                <a:cs typeface="Titr" pitchFamily="2" charset="-78"/>
              </a:rPr>
              <a:t>                            </a:t>
            </a:r>
            <a:r>
              <a:rPr lang="fa-IR" sz="2800" dirty="0" smtClean="0">
                <a:solidFill>
                  <a:srgbClr val="FF3300"/>
                </a:solidFill>
                <a:cs typeface="Titr" pitchFamily="2" charset="-78"/>
              </a:rPr>
              <a:t>    </a:t>
            </a:r>
            <a:r>
              <a:rPr lang="ar-SA" sz="2800" dirty="0" smtClean="0">
                <a:solidFill>
                  <a:srgbClr val="FF3300"/>
                </a:solidFill>
                <a:cs typeface="Titr" pitchFamily="2" charset="-78"/>
              </a:rPr>
              <a:t>        </a:t>
            </a:r>
          </a:p>
          <a:p>
            <a:pPr algn="ctr">
              <a:buFontTx/>
              <a:buNone/>
            </a:pPr>
            <a:r>
              <a:rPr lang="fa-IR" dirty="0" smtClean="0"/>
              <a:t>99.79</a:t>
            </a:r>
            <a:r>
              <a:rPr lang="ar-SA" dirty="0" smtClean="0"/>
              <a:t> </a:t>
            </a:r>
            <a:r>
              <a:rPr lang="en-US" dirty="0" smtClean="0"/>
              <a:t>=</a:t>
            </a:r>
            <a:r>
              <a:rPr lang="ar-SA" dirty="0" smtClean="0"/>
              <a:t> </a:t>
            </a:r>
            <a:r>
              <a:rPr lang="ar-SA" dirty="0" smtClean="0">
                <a:solidFill>
                  <a:srgbClr val="7030A0"/>
                </a:solidFill>
              </a:rPr>
              <a:t>100 ×</a:t>
            </a:r>
            <a:r>
              <a:rPr lang="fa-IR" dirty="0" smtClean="0">
                <a:solidFill>
                  <a:srgbClr val="00FF00"/>
                </a:solidFill>
              </a:rPr>
              <a:t>                                            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</a:rPr>
              <a:t>=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ar-SA" sz="2400" b="1" dirty="0" smtClean="0">
                <a:solidFill>
                  <a:schemeClr val="bg2">
                    <a:lumMod val="25000"/>
                  </a:schemeClr>
                </a:solidFill>
              </a:rPr>
              <a:t>ويژگي</a:t>
            </a:r>
            <a:r>
              <a:rPr lang="fa-IR" sz="2400" b="1" dirty="0" smtClean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</a:rPr>
              <a:t>Specificity</a:t>
            </a:r>
            <a:r>
              <a:rPr lang="ar-SA" sz="2400" b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</p:txBody>
      </p:sp>
      <p:sp>
        <p:nvSpPr>
          <p:cNvPr id="61444" name="Line 4"/>
          <p:cNvSpPr>
            <a:spLocks noChangeShapeType="1"/>
          </p:cNvSpPr>
          <p:nvPr/>
        </p:nvSpPr>
        <p:spPr bwMode="auto">
          <a:xfrm>
            <a:off x="3929058" y="2285992"/>
            <a:ext cx="2520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 flipH="1">
            <a:off x="3000364" y="4500570"/>
            <a:ext cx="33845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14876" y="150017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3200" dirty="0" smtClean="0">
                <a:solidFill>
                  <a:srgbClr val="FF3300"/>
                </a:solidFill>
                <a:cs typeface="Titr" pitchFamily="2" charset="-78"/>
              </a:rPr>
              <a:t>40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143372" y="3786190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FF3300"/>
                </a:solidFill>
                <a:cs typeface="Titr" pitchFamily="2" charset="-78"/>
              </a:rPr>
              <a:t>9840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857620" y="464344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buFontTx/>
              <a:buNone/>
            </a:pPr>
            <a:r>
              <a:rPr lang="fa-IR" sz="3200" dirty="0" smtClean="0">
                <a:solidFill>
                  <a:srgbClr val="FF3300"/>
                </a:solidFill>
                <a:cs typeface="Titr" pitchFamily="2" charset="-78"/>
              </a:rPr>
              <a:t>20</a:t>
            </a:r>
            <a:r>
              <a:rPr lang="ar-SA" sz="3200" dirty="0" smtClean="0">
                <a:solidFill>
                  <a:srgbClr val="FF3300"/>
                </a:solidFill>
                <a:cs typeface="Titr" pitchFamily="2" charset="-78"/>
              </a:rPr>
              <a:t>+ 9840</a:t>
            </a:r>
            <a:endParaRPr lang="en-US" sz="3200" dirty="0">
              <a:solidFill>
                <a:srgbClr val="FF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496" y="250030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buFontTx/>
              <a:buNone/>
            </a:pPr>
            <a:r>
              <a:rPr lang="fa-IR" sz="3200" dirty="0" smtClean="0">
                <a:solidFill>
                  <a:srgbClr val="FF3300"/>
                </a:solidFill>
                <a:cs typeface="Titr" pitchFamily="2" charset="-78"/>
              </a:rPr>
              <a:t>100+40</a:t>
            </a:r>
            <a:endParaRPr lang="en-US" sz="32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43050"/>
            <a:ext cx="7707436" cy="4495800"/>
          </a:xfrm>
        </p:spPr>
        <p:txBody>
          <a:bodyPr/>
          <a:lstStyle/>
          <a:p>
            <a:pPr algn="ctr">
              <a:buFontTx/>
              <a:buNone/>
            </a:pPr>
            <a:r>
              <a:rPr lang="fa-IR" sz="2800" dirty="0">
                <a:solidFill>
                  <a:srgbClr val="FF3300"/>
                </a:solidFill>
                <a:latin typeface="Tahoma" pitchFamily="34" charset="0"/>
              </a:rPr>
              <a:t>                                 40                                    </a:t>
            </a:r>
            <a:r>
              <a:rPr lang="en-US" sz="2800" dirty="0">
                <a:solidFill>
                  <a:srgbClr val="FF3300"/>
                </a:solidFill>
                <a:latin typeface="Tahoma" pitchFamily="34" charset="0"/>
              </a:rPr>
              <a:t>      </a:t>
            </a:r>
            <a:r>
              <a:rPr lang="fa-IR" sz="2800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ar-SA" sz="2800" dirty="0">
                <a:solidFill>
                  <a:srgbClr val="FF3300"/>
                </a:solidFill>
              </a:rPr>
              <a:t>        </a:t>
            </a:r>
          </a:p>
          <a:p>
            <a:pPr>
              <a:buFontTx/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66.66</a:t>
            </a:r>
            <a:r>
              <a:rPr lang="ar-SA" sz="2800" dirty="0" smtClean="0">
                <a:solidFill>
                  <a:srgbClr val="FF3300"/>
                </a:solidFill>
              </a:rPr>
              <a:t> </a:t>
            </a:r>
            <a:r>
              <a:rPr lang="en-US" sz="2800" dirty="0">
                <a:solidFill>
                  <a:srgbClr val="FF3300"/>
                </a:solidFill>
              </a:rPr>
              <a:t>=</a:t>
            </a:r>
            <a:r>
              <a:rPr lang="ar-SA" sz="2800" dirty="0">
                <a:solidFill>
                  <a:srgbClr val="FF3300"/>
                </a:solidFill>
              </a:rPr>
              <a:t> 100× </a:t>
            </a:r>
            <a:r>
              <a:rPr lang="ar-SA" sz="2800" dirty="0" smtClean="0">
                <a:solidFill>
                  <a:srgbClr val="FF3300"/>
                </a:solidFill>
              </a:rPr>
              <a:t>        </a:t>
            </a:r>
            <a:r>
              <a:rPr lang="fa-IR" sz="2800" dirty="0" smtClean="0">
                <a:solidFill>
                  <a:srgbClr val="FF3300"/>
                </a:solidFill>
              </a:rPr>
              <a:t>                             </a:t>
            </a:r>
            <a:r>
              <a:rPr lang="ar-SA" sz="2800" dirty="0" smtClean="0">
                <a:solidFill>
                  <a:srgbClr val="FF3300"/>
                </a:solidFill>
              </a:rPr>
              <a:t>=</a:t>
            </a:r>
            <a:r>
              <a:rPr lang="fa-IR" sz="2800" dirty="0" smtClean="0">
                <a:solidFill>
                  <a:srgbClr val="FF3300"/>
                </a:solidFill>
              </a:rPr>
              <a:t> </a:t>
            </a:r>
            <a:r>
              <a:rPr lang="ar-SA" sz="2000" b="1" dirty="0" smtClean="0">
                <a:solidFill>
                  <a:srgbClr val="FF3300"/>
                </a:solidFill>
              </a:rPr>
              <a:t>ارزش </a:t>
            </a:r>
            <a:r>
              <a:rPr lang="ar-SA" sz="2000" b="1" dirty="0">
                <a:solidFill>
                  <a:srgbClr val="FF3300"/>
                </a:solidFill>
              </a:rPr>
              <a:t>اخباري مثبت</a:t>
            </a:r>
            <a:r>
              <a:rPr lang="ar-SA" sz="2800" b="1" dirty="0">
                <a:solidFill>
                  <a:srgbClr val="FF3300"/>
                </a:solidFill>
              </a:rPr>
              <a:t>  </a:t>
            </a:r>
            <a:r>
              <a:rPr lang="ar-SA" sz="2000" b="1" dirty="0">
                <a:solidFill>
                  <a:srgbClr val="FF3300"/>
                </a:solidFill>
              </a:rPr>
              <a:t>(</a:t>
            </a:r>
            <a:r>
              <a:rPr lang="en-US" sz="2000" b="1" i="1" dirty="0" err="1">
                <a:solidFill>
                  <a:srgbClr val="FF3300"/>
                </a:solidFill>
              </a:rPr>
              <a:t>ppv</a:t>
            </a:r>
            <a:r>
              <a:rPr lang="ar-SA" sz="2000" b="1" i="1" dirty="0" smtClean="0">
                <a:solidFill>
                  <a:srgbClr val="FF3300"/>
                </a:solidFill>
              </a:rPr>
              <a:t>)</a:t>
            </a:r>
          </a:p>
          <a:p>
            <a:pPr algn="ctr">
              <a:buFontTx/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20 +40       </a:t>
            </a:r>
            <a:endParaRPr lang="ar-SA" sz="2800" dirty="0" smtClean="0">
              <a:solidFill>
                <a:srgbClr val="FF3300"/>
              </a:solidFill>
            </a:endParaRPr>
          </a:p>
          <a:p>
            <a:pPr>
              <a:buFontTx/>
              <a:buNone/>
            </a:pPr>
            <a:endParaRPr lang="ar-SA" sz="2800" dirty="0">
              <a:solidFill>
                <a:srgbClr val="FF3300"/>
              </a:solidFill>
            </a:endParaRPr>
          </a:p>
          <a:p>
            <a:pPr>
              <a:buFontTx/>
              <a:buNone/>
            </a:pPr>
            <a:r>
              <a:rPr lang="fa-IR" sz="2800" dirty="0">
                <a:solidFill>
                  <a:srgbClr val="FF3300"/>
                </a:solidFill>
              </a:rPr>
              <a:t>                                         9840</a:t>
            </a:r>
            <a:r>
              <a:rPr lang="ar-SA" sz="2800" dirty="0">
                <a:solidFill>
                  <a:srgbClr val="FF3300"/>
                </a:solidFill>
              </a:rPr>
              <a:t>        </a:t>
            </a:r>
          </a:p>
          <a:p>
            <a:pPr>
              <a:buFontTx/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98.99</a:t>
            </a:r>
            <a:r>
              <a:rPr lang="ar-SA" sz="2800" dirty="0" smtClean="0">
                <a:solidFill>
                  <a:srgbClr val="FF3300"/>
                </a:solidFill>
              </a:rPr>
              <a:t> </a:t>
            </a:r>
            <a:r>
              <a:rPr lang="en-US" sz="2800" dirty="0" smtClean="0">
                <a:solidFill>
                  <a:srgbClr val="FF3300"/>
                </a:solidFill>
              </a:rPr>
              <a:t>=</a:t>
            </a:r>
            <a:r>
              <a:rPr lang="ar-SA" sz="2800" dirty="0" smtClean="0">
                <a:solidFill>
                  <a:srgbClr val="FF3300"/>
                </a:solidFill>
              </a:rPr>
              <a:t> </a:t>
            </a:r>
            <a:r>
              <a:rPr lang="ar-SA" sz="2800" dirty="0">
                <a:solidFill>
                  <a:srgbClr val="FF3300"/>
                </a:solidFill>
              </a:rPr>
              <a:t>100 </a:t>
            </a:r>
            <a:r>
              <a:rPr lang="ar-SA" sz="2800" dirty="0" smtClean="0">
                <a:solidFill>
                  <a:srgbClr val="FF3300"/>
                </a:solidFill>
              </a:rPr>
              <a:t>×                              </a:t>
            </a:r>
            <a:r>
              <a:rPr lang="fa-IR" sz="2800" dirty="0" smtClean="0">
                <a:solidFill>
                  <a:srgbClr val="FF3300"/>
                </a:solidFill>
              </a:rPr>
              <a:t>          </a:t>
            </a:r>
            <a:r>
              <a:rPr lang="ar-SA" sz="2800" dirty="0" smtClean="0">
                <a:solidFill>
                  <a:srgbClr val="FF3300"/>
                </a:solidFill>
              </a:rPr>
              <a:t>=</a:t>
            </a:r>
            <a:r>
              <a:rPr lang="ar-SA" sz="2800" b="1" dirty="0" smtClean="0">
                <a:solidFill>
                  <a:srgbClr val="FF3300"/>
                </a:solidFill>
              </a:rPr>
              <a:t> </a:t>
            </a:r>
            <a:r>
              <a:rPr lang="ar-SA" sz="2000" b="1" dirty="0">
                <a:solidFill>
                  <a:srgbClr val="FF3300"/>
                </a:solidFill>
              </a:rPr>
              <a:t>ارزش اخباري منفي</a:t>
            </a:r>
            <a:r>
              <a:rPr lang="ar-SA" sz="2800" b="1" dirty="0">
                <a:solidFill>
                  <a:srgbClr val="FF3300"/>
                </a:solidFill>
              </a:rPr>
              <a:t> </a:t>
            </a:r>
            <a:r>
              <a:rPr lang="ar-SA" sz="2000" b="1" i="1" dirty="0">
                <a:solidFill>
                  <a:srgbClr val="FF3300"/>
                </a:solidFill>
              </a:rPr>
              <a:t>(</a:t>
            </a:r>
            <a:r>
              <a:rPr lang="en-US" sz="2000" b="1" i="1" dirty="0" err="1">
                <a:solidFill>
                  <a:srgbClr val="FF3300"/>
                </a:solidFill>
              </a:rPr>
              <a:t>npv</a:t>
            </a:r>
            <a:r>
              <a:rPr lang="ar-SA" sz="2000" b="1" dirty="0">
                <a:solidFill>
                  <a:srgbClr val="FF3300"/>
                </a:solidFill>
              </a:rPr>
              <a:t>)</a:t>
            </a:r>
          </a:p>
          <a:p>
            <a:pPr algn="ctr">
              <a:buFontTx/>
              <a:buNone/>
            </a:pPr>
            <a:r>
              <a:rPr lang="fa-IR" sz="2800" dirty="0">
                <a:solidFill>
                  <a:srgbClr val="FF3300"/>
                </a:solidFill>
                <a:latin typeface="Tahoma" pitchFamily="34" charset="0"/>
              </a:rPr>
              <a:t>100</a:t>
            </a:r>
            <a:r>
              <a:rPr lang="ar-SA" sz="2800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fa-IR" sz="2800" dirty="0" smtClean="0">
                <a:solidFill>
                  <a:srgbClr val="FF3300"/>
                </a:solidFill>
                <a:latin typeface="Tahoma" pitchFamily="34" charset="0"/>
              </a:rPr>
              <a:t>+9840</a:t>
            </a:r>
            <a:r>
              <a:rPr lang="ar-SA" sz="2800" dirty="0" smtClean="0">
                <a:solidFill>
                  <a:srgbClr val="FF3300"/>
                </a:solidFill>
              </a:rPr>
              <a:t> </a:t>
            </a:r>
            <a:endParaRPr lang="en-US" sz="2800" dirty="0">
              <a:solidFill>
                <a:srgbClr val="FF3300"/>
              </a:solidFill>
            </a:endParaRPr>
          </a:p>
        </p:txBody>
      </p:sp>
      <p:sp>
        <p:nvSpPr>
          <p:cNvPr id="63492" name="Line 4"/>
          <p:cNvSpPr>
            <a:spLocks noChangeShapeType="1"/>
          </p:cNvSpPr>
          <p:nvPr/>
        </p:nvSpPr>
        <p:spPr bwMode="auto">
          <a:xfrm>
            <a:off x="3214678" y="2214554"/>
            <a:ext cx="2735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 flipH="1">
            <a:off x="3059832" y="4365104"/>
            <a:ext cx="2952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414450"/>
          </a:xfrm>
        </p:spPr>
        <p:txBody>
          <a:bodyPr/>
          <a:lstStyle/>
          <a:p>
            <a:pPr algn="ctr"/>
            <a:r>
              <a:rPr lang="fa-IR" sz="2800" b="1" dirty="0">
                <a:solidFill>
                  <a:srgbClr val="FF3300"/>
                </a:solidFill>
                <a:latin typeface="Tahoma" pitchFamily="34" charset="0"/>
                <a:cs typeface="B Titr" pitchFamily="2" charset="-78"/>
              </a:rPr>
              <a:t>ارزش </a:t>
            </a:r>
            <a:r>
              <a:rPr lang="fa-IR" sz="2800" b="1" dirty="0" smtClean="0">
                <a:solidFill>
                  <a:srgbClr val="FF3300"/>
                </a:solidFill>
                <a:latin typeface="Tahoma" pitchFamily="34" charset="0"/>
                <a:cs typeface="B Titr" pitchFamily="2" charset="-78"/>
              </a:rPr>
              <a:t>اخباري </a:t>
            </a:r>
            <a:r>
              <a:rPr lang="fa-IR" sz="2800" b="1" dirty="0">
                <a:solidFill>
                  <a:srgbClr val="FF3300"/>
                </a:solidFill>
                <a:latin typeface="Tahoma" pitchFamily="34" charset="0"/>
                <a:cs typeface="B Titr" pitchFamily="2" charset="-78"/>
              </a:rPr>
              <a:t>مثبت و ارزش </a:t>
            </a:r>
            <a:r>
              <a:rPr lang="fa-IR" sz="2800" b="1" dirty="0" smtClean="0">
                <a:solidFill>
                  <a:srgbClr val="FF3300"/>
                </a:solidFill>
                <a:latin typeface="Tahoma" pitchFamily="34" charset="0"/>
                <a:cs typeface="B Titr" pitchFamily="2" charset="-78"/>
              </a:rPr>
              <a:t>اخباري </a:t>
            </a:r>
            <a:r>
              <a:rPr lang="fa-IR" sz="2800" b="1" dirty="0">
                <a:solidFill>
                  <a:srgbClr val="FF3300"/>
                </a:solidFill>
                <a:latin typeface="Tahoma" pitchFamily="34" charset="0"/>
                <a:cs typeface="B Titr" pitchFamily="2" charset="-78"/>
              </a:rPr>
              <a:t>منفي</a:t>
            </a:r>
            <a:br>
              <a:rPr lang="fa-IR" sz="2800" b="1" dirty="0">
                <a:solidFill>
                  <a:srgbClr val="FF3300"/>
                </a:solidFill>
                <a:latin typeface="Tahoma" pitchFamily="34" charset="0"/>
                <a:cs typeface="B Titr" pitchFamily="2" charset="-78"/>
              </a:rPr>
            </a:br>
            <a:r>
              <a:rPr lang="fa-IR" sz="2800" b="1" dirty="0">
                <a:solidFill>
                  <a:srgbClr val="FF3300"/>
                </a:solidFill>
                <a:latin typeface="Tahoma" pitchFamily="34" charset="0"/>
                <a:cs typeface="B Titr" pitchFamily="2" charset="-78"/>
              </a:rPr>
              <a:t> در شيوع هاي متفاوت</a:t>
            </a:r>
            <a:endParaRPr lang="en-US" sz="2800" b="1" dirty="0">
              <a:solidFill>
                <a:srgbClr val="FF3300"/>
              </a:solidFill>
              <a:latin typeface="Tahoma" pitchFamily="34" charset="0"/>
              <a:cs typeface="B Titr" pitchFamily="2" charset="-78"/>
            </a:endParaRPr>
          </a:p>
        </p:txBody>
      </p:sp>
      <p:graphicFrame>
        <p:nvGraphicFramePr>
          <p:cNvPr id="66654" name="Group 9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759804705"/>
              </p:ext>
            </p:extLst>
          </p:nvPr>
        </p:nvGraphicFramePr>
        <p:xfrm>
          <a:off x="357158" y="2000240"/>
          <a:ext cx="8229600" cy="3786759"/>
        </p:xfrm>
        <a:graphic>
          <a:graphicData uri="http://schemas.openxmlformats.org/drawingml/2006/table">
            <a:tbl>
              <a:tblPr rtl="1"/>
              <a:tblGrid>
                <a:gridCol w="1738313"/>
                <a:gridCol w="2447925"/>
                <a:gridCol w="1944687"/>
                <a:gridCol w="2098675"/>
              </a:tblGrid>
              <a:tr h="9302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Persian" pitchFamily="18" charset="0"/>
                          <a:cs typeface="B Lotus" panose="00000400000000000000" pitchFamily="2" charset="-78"/>
                        </a:rPr>
                        <a:t>نتيجه آزمون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Persian" pitchFamily="18" charset="0"/>
                        <a:cs typeface="B Lotus" panose="00000400000000000000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تشخيص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بيمار</a:t>
                      </a: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         </a:t>
                      </a:r>
                      <a:r>
                        <a:rPr kumimoji="0" lang="ar-S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 سالم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B Lotus" panose="00000400000000000000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تشخيص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بيمار</a:t>
                      </a: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     </a:t>
                      </a:r>
                      <a:r>
                        <a:rPr kumimoji="0" lang="ar-S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 سالم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B Lotus" panose="00000400000000000000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تشخيص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بيمار</a:t>
                      </a: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     </a:t>
                      </a:r>
                      <a:r>
                        <a:rPr kumimoji="0" lang="ar-S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 سالم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B Lotus" panose="00000400000000000000" pitchFamily="2" charset="-78"/>
                        </a:rPr>
                        <a:t>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B Lotus" panose="00000400000000000000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ahoma" pitchFamily="34" charset="0"/>
                          <a:cs typeface="B Nazanin" pitchFamily="2" charset="-78"/>
                        </a:rPr>
                        <a:t>مثبت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40                         190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80                  180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120                   170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ahoma" pitchFamily="34" charset="0"/>
                          <a:cs typeface="B Nazanin" pitchFamily="2" charset="-78"/>
                        </a:rPr>
                        <a:t>منفي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10                         760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20                  720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30                    680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ahoma" pitchFamily="34" charset="0"/>
                          <a:cs typeface="B Nazanin" pitchFamily="2" charset="-78"/>
                        </a:rPr>
                        <a:t>ارزش اخباري مثبت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17.39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30.76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41.37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Tahoma" pitchFamily="34" charset="0"/>
                          <a:cs typeface="B Nazanin" pitchFamily="2" charset="-78"/>
                        </a:rPr>
                        <a:t>ارزش اخباري منفي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98.7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97.2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95.7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ahoma" pitchFamily="34" charset="0"/>
                          <a:cs typeface="B Nazanin" pitchFamily="2" charset="-78"/>
                        </a:rPr>
                        <a:t>شيوع (درصد)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حساسيت</a:t>
                      </a: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 (درصد)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ويژگي</a:t>
                      </a: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 (درصد)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80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80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80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80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80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B Nazanin" pitchFamily="2" charset="-78"/>
                        </a:rPr>
                        <a:t>80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B 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نتايج حاصل از جدول قبل </a:t>
            </a:r>
            <a:endParaRPr 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/>
              <a:t>هر چه شيوع بيماري به صفر درصد نزديك شود ارزش اخباري مثبت آن به صفر نزديك </a:t>
            </a:r>
            <a:r>
              <a:rPr lang="fa-IR" dirty="0" smtClean="0"/>
              <a:t>مي‌شود</a:t>
            </a:r>
            <a:r>
              <a:rPr lang="fa-IR" dirty="0" smtClean="0"/>
              <a:t>. </a:t>
            </a:r>
            <a:endParaRPr lang="fa-IR" dirty="0"/>
          </a:p>
          <a:p>
            <a:endParaRPr lang="fa-IR" dirty="0" smtClean="0"/>
          </a:p>
          <a:p>
            <a:r>
              <a:rPr lang="fa-IR" dirty="0" smtClean="0"/>
              <a:t>هر </a:t>
            </a:r>
            <a:r>
              <a:rPr lang="fa-IR" dirty="0"/>
              <a:t>چه شيوع بيماري به صد درصد نزديك شود ارزش اخباري منفي آن به صفر نزديك </a:t>
            </a:r>
            <a:r>
              <a:rPr lang="fa-IR" dirty="0" smtClean="0"/>
              <a:t>مي‌شود</a:t>
            </a:r>
            <a:r>
              <a:rPr lang="fa-IR" dirty="0" smtClean="0"/>
              <a:t>. </a:t>
            </a:r>
            <a:endParaRPr lang="fa-IR" dirty="0"/>
          </a:p>
          <a:p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ارزيابي </a:t>
            </a:r>
            <a:r>
              <a:rPr lang="fa-IR" dirty="0" smtClean="0"/>
              <a:t>برنامه‌هاي </a:t>
            </a:r>
            <a:r>
              <a:rPr lang="fa-IR" dirty="0" smtClean="0"/>
              <a:t>غربالگري</a:t>
            </a:r>
            <a:endParaRPr lang="en-US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714488"/>
            <a:ext cx="8229600" cy="4522824"/>
          </a:xfrm>
        </p:spPr>
        <p:txBody>
          <a:bodyPr>
            <a:normAutofit lnSpcReduction="10000"/>
          </a:bodyPr>
          <a:lstStyle/>
          <a:p>
            <a:r>
              <a:rPr lang="fa-IR" dirty="0" smtClean="0"/>
              <a:t>كارآزمايي شاهددار تصادفي </a:t>
            </a:r>
            <a:r>
              <a:rPr lang="fa-IR" dirty="0"/>
              <a:t>شده </a:t>
            </a:r>
          </a:p>
          <a:p>
            <a:pPr lvl="1"/>
            <a:r>
              <a:rPr lang="fa-IR" dirty="0" smtClean="0"/>
              <a:t>ايده‌آل‌ترين </a:t>
            </a:r>
            <a:r>
              <a:rPr lang="fa-IR" dirty="0"/>
              <a:t>روش ارزيابي </a:t>
            </a:r>
            <a:r>
              <a:rPr lang="fa-IR" dirty="0" smtClean="0"/>
              <a:t>مي‌باشد</a:t>
            </a:r>
            <a:endParaRPr lang="fa-IR" dirty="0"/>
          </a:p>
          <a:p>
            <a:endParaRPr lang="fa-IR" dirty="0" smtClean="0"/>
          </a:p>
          <a:p>
            <a:r>
              <a:rPr lang="fa-IR" dirty="0" smtClean="0"/>
              <a:t>كارآزمايي </a:t>
            </a:r>
            <a:r>
              <a:rPr lang="fa-IR" dirty="0"/>
              <a:t>بدون شاهد</a:t>
            </a:r>
            <a:endParaRPr lang="en-US" dirty="0"/>
          </a:p>
          <a:p>
            <a:endParaRPr lang="fa-IR" dirty="0" smtClean="0"/>
          </a:p>
          <a:p>
            <a:r>
              <a:rPr lang="fa-IR" dirty="0" smtClean="0"/>
              <a:t>مطالعات </a:t>
            </a:r>
            <a:r>
              <a:rPr lang="fa-IR" dirty="0"/>
              <a:t>مورد شاهدي </a:t>
            </a:r>
          </a:p>
          <a:p>
            <a:endParaRPr lang="fa-IR" dirty="0" smtClean="0"/>
          </a:p>
          <a:p>
            <a:r>
              <a:rPr lang="fa-IR" dirty="0" smtClean="0"/>
              <a:t>مقايسه </a:t>
            </a:r>
            <a:r>
              <a:rPr lang="fa-IR" dirty="0"/>
              <a:t>روند بيماري بين مناطقي كه درجات متفاوتي از </a:t>
            </a:r>
            <a:r>
              <a:rPr lang="fa-IR" dirty="0" smtClean="0"/>
              <a:t>پوشش غربالگري </a:t>
            </a:r>
            <a:r>
              <a:rPr lang="fa-IR" dirty="0"/>
              <a:t>را </a:t>
            </a:r>
            <a:r>
              <a:rPr lang="fa-IR" dirty="0" smtClean="0"/>
              <a:t>دارند.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منابع سوگرايي در </a:t>
            </a:r>
            <a:r>
              <a:rPr lang="fa-IR" dirty="0" smtClean="0"/>
              <a:t>غربالگري </a:t>
            </a:r>
            <a:endParaRPr 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rgbClr val="FF3300"/>
                </a:solidFill>
                <a:cs typeface="B Lotus" panose="00000400000000000000" pitchFamily="2" charset="-78"/>
              </a:rPr>
              <a:t>سوگرايي زمان </a:t>
            </a:r>
            <a:r>
              <a:rPr lang="fa-IR" dirty="0" smtClean="0">
                <a:solidFill>
                  <a:srgbClr val="FF3300"/>
                </a:solidFill>
                <a:cs typeface="B Lotus" panose="00000400000000000000" pitchFamily="2" charset="-78"/>
              </a:rPr>
              <a:t>اضافه </a:t>
            </a:r>
            <a:r>
              <a:rPr lang="fa-IR" dirty="0" smtClean="0">
                <a:solidFill>
                  <a:srgbClr val="FF3300"/>
                </a:solidFill>
                <a:cs typeface="B Lotus" panose="00000400000000000000" pitchFamily="2" charset="-78"/>
                <a:sym typeface="Wingdings" pitchFamily="2" charset="2"/>
              </a:rPr>
              <a:t>(</a:t>
            </a:r>
            <a:r>
              <a:rPr lang="en-US" dirty="0" smtClean="0">
                <a:solidFill>
                  <a:srgbClr val="FF3300"/>
                </a:solidFill>
                <a:cs typeface="B Lotus" panose="00000400000000000000" pitchFamily="2" charset="-78"/>
                <a:sym typeface="Wingdings" pitchFamily="2" charset="2"/>
              </a:rPr>
              <a:t> </a:t>
            </a:r>
            <a:r>
              <a:rPr lang="en-US" dirty="0">
                <a:solidFill>
                  <a:srgbClr val="FF3300"/>
                </a:solidFill>
                <a:cs typeface="B Lotus" panose="00000400000000000000" pitchFamily="2" charset="-78"/>
                <a:sym typeface="Wingdings" pitchFamily="2" charset="2"/>
              </a:rPr>
              <a:t>(Lead time bias</a:t>
            </a:r>
            <a:endParaRPr lang="fa-IR" dirty="0">
              <a:solidFill>
                <a:srgbClr val="FF3300"/>
              </a:solidFill>
              <a:cs typeface="B Lotus" panose="00000400000000000000" pitchFamily="2" charset="-78"/>
            </a:endParaRPr>
          </a:p>
          <a:p>
            <a:r>
              <a:rPr lang="fa-IR" b="1" dirty="0" smtClean="0">
                <a:cs typeface="B Lotus" panose="00000400000000000000" pitchFamily="2" charset="-78"/>
              </a:rPr>
              <a:t>فاصله </a:t>
            </a:r>
            <a:r>
              <a:rPr lang="fa-IR" b="1" dirty="0">
                <a:cs typeface="B Lotus" panose="00000400000000000000" pitchFamily="2" charset="-78"/>
              </a:rPr>
              <a:t>زماني بين كشف يك بيماري از طريق </a:t>
            </a:r>
            <a:r>
              <a:rPr lang="fa-IR" b="1" dirty="0" smtClean="0">
                <a:cs typeface="B Lotus" panose="00000400000000000000" pitchFamily="2" charset="-78"/>
              </a:rPr>
              <a:t>غربالگري </a:t>
            </a:r>
            <a:r>
              <a:rPr lang="fa-IR" b="1" dirty="0">
                <a:cs typeface="B Lotus" panose="00000400000000000000" pitchFamily="2" charset="-78"/>
              </a:rPr>
              <a:t>و كشف همان بيماري بطور عادي با گزارش علايم و نشانه ها </a:t>
            </a:r>
          </a:p>
          <a:p>
            <a:r>
              <a:rPr lang="fa-IR" dirty="0">
                <a:cs typeface="B Lotus" panose="00000400000000000000" pitchFamily="2" charset="-78"/>
              </a:rPr>
              <a:t>ممكن</a:t>
            </a:r>
            <a:r>
              <a:rPr lang="fa-IR" b="1" dirty="0">
                <a:cs typeface="B Lotus" panose="00000400000000000000" pitchFamily="2" charset="-78"/>
              </a:rPr>
              <a:t> </a:t>
            </a:r>
            <a:r>
              <a:rPr lang="fa-IR" dirty="0">
                <a:cs typeface="B Lotus" panose="00000400000000000000" pitchFamily="2" charset="-78"/>
              </a:rPr>
              <a:t>است </a:t>
            </a:r>
            <a:r>
              <a:rPr lang="fa-IR" dirty="0" smtClean="0">
                <a:cs typeface="B Lotus" panose="00000400000000000000" pitchFamily="2" charset="-78"/>
              </a:rPr>
              <a:t>غربالگري </a:t>
            </a:r>
            <a:r>
              <a:rPr lang="fa-IR" dirty="0">
                <a:cs typeface="B Lotus" panose="00000400000000000000" pitchFamily="2" charset="-78"/>
              </a:rPr>
              <a:t>از طريق كشف </a:t>
            </a:r>
            <a:r>
              <a:rPr lang="fa-IR" dirty="0" smtClean="0">
                <a:cs typeface="B Lotus" panose="00000400000000000000" pitchFamily="2" charset="-78"/>
              </a:rPr>
              <a:t>زودتر زمان </a:t>
            </a:r>
            <a:r>
              <a:rPr lang="fa-IR" dirty="0">
                <a:cs typeface="B Lotus" panose="00000400000000000000" pitchFamily="2" charset="-78"/>
              </a:rPr>
              <a:t>تشخيص را جلوتر </a:t>
            </a:r>
            <a:r>
              <a:rPr lang="fa-IR" dirty="0" smtClean="0">
                <a:cs typeface="B Lotus" panose="00000400000000000000" pitchFamily="2" charset="-78"/>
              </a:rPr>
              <a:t>بياندازد. </a:t>
            </a:r>
            <a:endParaRPr lang="fa-IR" dirty="0">
              <a:cs typeface="B Lotus" panose="00000400000000000000" pitchFamily="2" charset="-78"/>
            </a:endParaRPr>
          </a:p>
          <a:p>
            <a:r>
              <a:rPr lang="fa-IR" dirty="0">
                <a:cs typeface="B Lotus" panose="00000400000000000000" pitchFamily="2" charset="-78"/>
              </a:rPr>
              <a:t>در نتيجه </a:t>
            </a:r>
            <a:r>
              <a:rPr lang="fa-IR" dirty="0" smtClean="0">
                <a:cs typeface="B Lotus" panose="00000400000000000000" pitchFamily="2" charset="-78"/>
              </a:rPr>
              <a:t>فاصله </a:t>
            </a:r>
            <a:r>
              <a:rPr lang="fa-IR" dirty="0">
                <a:cs typeface="B Lotus" panose="00000400000000000000" pitchFamily="2" charset="-78"/>
              </a:rPr>
              <a:t>بين تشخيص و مرگ را افزايش </a:t>
            </a:r>
            <a:r>
              <a:rPr lang="fa-IR" dirty="0" smtClean="0">
                <a:cs typeface="B Lotus" panose="00000400000000000000" pitchFamily="2" charset="-78"/>
              </a:rPr>
              <a:t>دهد. </a:t>
            </a:r>
            <a:endParaRPr lang="en-US" dirty="0">
              <a:cs typeface="B Lotus" panose="00000400000000000000" pitchFamily="2" charset="-78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/>
              <a:t>اعتبا</a:t>
            </a:r>
            <a:r>
              <a:rPr lang="fa-IR" b="1" dirty="0" smtClean="0"/>
              <a:t>ر </a:t>
            </a:r>
            <a:r>
              <a:rPr lang="en-US" b="1" dirty="0" smtClean="0"/>
              <a:t>(validity)</a:t>
            </a:r>
            <a:endParaRPr lang="en-US" b="1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57158" y="1600200"/>
            <a:ext cx="8408890" cy="4495800"/>
          </a:xfrm>
        </p:spPr>
        <p:txBody>
          <a:bodyPr/>
          <a:lstStyle/>
          <a:p>
            <a:pPr algn="r"/>
            <a:r>
              <a:rPr lang="ar-SA" dirty="0">
                <a:cs typeface="B Mitra" pitchFamily="2" charset="-78"/>
              </a:rPr>
              <a:t>اعتبار اشاره به توانايي آزمون در جدا كردن يا تشخيص كساني كه بيمار </a:t>
            </a:r>
            <a:r>
              <a:rPr lang="ar-SA" dirty="0" smtClean="0">
                <a:cs typeface="B Mitra" pitchFamily="2" charset="-78"/>
              </a:rPr>
              <a:t>هستند</a:t>
            </a:r>
            <a:r>
              <a:rPr lang="fa-IR" dirty="0" smtClean="0">
                <a:cs typeface="B Mitra" pitchFamily="2" charset="-78"/>
              </a:rPr>
              <a:t> </a:t>
            </a:r>
            <a:r>
              <a:rPr lang="ar-SA" dirty="0" smtClean="0">
                <a:cs typeface="B Mitra" pitchFamily="2" charset="-78"/>
              </a:rPr>
              <a:t>از </a:t>
            </a:r>
            <a:r>
              <a:rPr lang="ar-SA" dirty="0">
                <a:cs typeface="B Mitra" pitchFamily="2" charset="-78"/>
              </a:rPr>
              <a:t>كساني كه بيمار </a:t>
            </a:r>
            <a:r>
              <a:rPr lang="ar-SA" dirty="0" smtClean="0">
                <a:cs typeface="B Mitra" pitchFamily="2" charset="-78"/>
              </a:rPr>
              <a:t>نيستند، دارد</a:t>
            </a:r>
            <a:r>
              <a:rPr lang="fa-IR" dirty="0" smtClean="0">
                <a:cs typeface="B Mitra" pitchFamily="2" charset="-78"/>
              </a:rPr>
              <a:t>.</a:t>
            </a:r>
            <a:r>
              <a:rPr lang="ar-SA" dirty="0" smtClean="0">
                <a:cs typeface="B Mitra" pitchFamily="2" charset="-78"/>
              </a:rPr>
              <a:t> </a:t>
            </a:r>
            <a:endParaRPr lang="ar-SA" dirty="0">
              <a:cs typeface="B Mitra" pitchFamily="2" charset="-78"/>
            </a:endParaRPr>
          </a:p>
          <a:p>
            <a:pPr algn="r"/>
            <a:endParaRPr lang="fa-IR" dirty="0" smtClean="0">
              <a:cs typeface="B Mitra" pitchFamily="2" charset="-78"/>
            </a:endParaRPr>
          </a:p>
          <a:p>
            <a:pPr algn="r"/>
            <a:r>
              <a:rPr lang="ar-SA" dirty="0" smtClean="0">
                <a:cs typeface="B Mitra" pitchFamily="2" charset="-78"/>
              </a:rPr>
              <a:t>اعتبار </a:t>
            </a:r>
            <a:r>
              <a:rPr lang="ar-SA" dirty="0">
                <a:cs typeface="B Mitra" pitchFamily="2" charset="-78"/>
              </a:rPr>
              <a:t>دو جزء </a:t>
            </a:r>
            <a:r>
              <a:rPr lang="ar-SA" dirty="0" smtClean="0">
                <a:cs typeface="B Mitra" pitchFamily="2" charset="-78"/>
              </a:rPr>
              <a:t>دارد</a:t>
            </a:r>
            <a:r>
              <a:rPr lang="fa-IR" dirty="0" smtClean="0">
                <a:cs typeface="B Mitra" pitchFamily="2" charset="-78"/>
              </a:rPr>
              <a:t>:</a:t>
            </a:r>
            <a:r>
              <a:rPr lang="ar-SA" dirty="0" smtClean="0">
                <a:cs typeface="B Mitra" pitchFamily="2" charset="-78"/>
              </a:rPr>
              <a:t> </a:t>
            </a:r>
            <a:endParaRPr lang="ar-SA" dirty="0">
              <a:cs typeface="B Mitra" pitchFamily="2" charset="-78"/>
            </a:endParaRPr>
          </a:p>
          <a:p>
            <a:pPr algn="r" rtl="1">
              <a:buFontTx/>
              <a:buNone/>
            </a:pPr>
            <a:r>
              <a:rPr lang="fa-IR" dirty="0" smtClean="0">
                <a:cs typeface="B Mitra" pitchFamily="2" charset="-78"/>
              </a:rPr>
              <a:t>	</a:t>
            </a:r>
            <a:r>
              <a:rPr lang="ar-SA" dirty="0" smtClean="0">
                <a:cs typeface="B Mitra" pitchFamily="2" charset="-78"/>
              </a:rPr>
              <a:t>الف: </a:t>
            </a:r>
            <a:r>
              <a:rPr lang="ar-SA" dirty="0">
                <a:cs typeface="B Mitra" pitchFamily="2" charset="-78"/>
              </a:rPr>
              <a:t>حساسيت (</a:t>
            </a:r>
            <a:r>
              <a:rPr lang="en-US" dirty="0">
                <a:cs typeface="B Mitra" pitchFamily="2" charset="-78"/>
              </a:rPr>
              <a:t>Sensitivity</a:t>
            </a:r>
            <a:r>
              <a:rPr lang="ar-SA" dirty="0">
                <a:cs typeface="B Mitra" pitchFamily="2" charset="-78"/>
              </a:rPr>
              <a:t>)</a:t>
            </a:r>
          </a:p>
          <a:p>
            <a:pPr algn="r" rtl="1">
              <a:buFontTx/>
              <a:buNone/>
            </a:pPr>
            <a:r>
              <a:rPr lang="fa-IR" dirty="0" smtClean="0">
                <a:cs typeface="B Mitra" pitchFamily="2" charset="-78"/>
              </a:rPr>
              <a:t>	</a:t>
            </a:r>
            <a:r>
              <a:rPr lang="ar-SA" dirty="0" smtClean="0">
                <a:cs typeface="B Mitra" pitchFamily="2" charset="-78"/>
              </a:rPr>
              <a:t>ب:</a:t>
            </a:r>
            <a:r>
              <a:rPr lang="fa-IR" dirty="0" smtClean="0">
                <a:cs typeface="B Mitra" pitchFamily="2" charset="-78"/>
              </a:rPr>
              <a:t> </a:t>
            </a:r>
            <a:r>
              <a:rPr lang="ar-SA" dirty="0" smtClean="0">
                <a:cs typeface="B Mitra" pitchFamily="2" charset="-78"/>
              </a:rPr>
              <a:t>ويژگي </a:t>
            </a:r>
            <a:r>
              <a:rPr lang="ar-SA" dirty="0">
                <a:cs typeface="B Mitra" pitchFamily="2" charset="-78"/>
              </a:rPr>
              <a:t>(</a:t>
            </a:r>
            <a:r>
              <a:rPr lang="en-US" dirty="0">
                <a:cs typeface="B Mitra" pitchFamily="2" charset="-78"/>
              </a:rPr>
              <a:t>Specificity</a:t>
            </a:r>
            <a:r>
              <a:rPr lang="ar-SA" dirty="0">
                <a:cs typeface="B Mitra" pitchFamily="2" charset="-78"/>
              </a:rPr>
              <a:t>)</a:t>
            </a:r>
          </a:p>
          <a:p>
            <a:pPr algn="r" rtl="1">
              <a:buFontTx/>
              <a:buNone/>
            </a:pPr>
            <a:endParaRPr lang="fa-IR" dirty="0" smtClean="0">
              <a:cs typeface="B Mitra" pitchFamily="2" charset="-78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FF3300"/>
                </a:solidFill>
              </a:rPr>
              <a:t>سوگرايي مدت </a:t>
            </a:r>
            <a:r>
              <a:rPr lang="en-US" sz="4000" dirty="0" smtClean="0">
                <a:solidFill>
                  <a:srgbClr val="FF3300"/>
                </a:solidFill>
                <a:sym typeface="Wingdings" pitchFamily="2" charset="2"/>
              </a:rPr>
              <a:t> </a:t>
            </a:r>
            <a:r>
              <a:rPr lang="en-US" sz="4000" dirty="0">
                <a:solidFill>
                  <a:srgbClr val="FF3300"/>
                </a:solidFill>
                <a:sym typeface="Wingdings" pitchFamily="2" charset="2"/>
              </a:rPr>
              <a:t>(Length </a:t>
            </a:r>
            <a:r>
              <a:rPr lang="en-US" sz="4000" dirty="0" smtClean="0">
                <a:solidFill>
                  <a:srgbClr val="FF3300"/>
                </a:solidFill>
                <a:sym typeface="Wingdings" pitchFamily="2" charset="2"/>
              </a:rPr>
              <a:t>bias)</a:t>
            </a:r>
            <a:endParaRPr lang="en-US" sz="4000" dirty="0">
              <a:solidFill>
                <a:srgbClr val="FF33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b="1" dirty="0"/>
              <a:t>مواردي كه از طريق يك برنامه مرتب به موقع كشف شده اند از مواردي كه در غربالگري كشف نشده </a:t>
            </a:r>
            <a:r>
              <a:rPr lang="fa-IR" b="1" dirty="0" smtClean="0"/>
              <a:t>اند </a:t>
            </a:r>
            <a:r>
              <a:rPr lang="fa-IR" b="1" dirty="0"/>
              <a:t>ولي بين آزمايشات </a:t>
            </a:r>
            <a:r>
              <a:rPr lang="fa-IR" b="1" dirty="0" smtClean="0"/>
              <a:t>خودشان </a:t>
            </a:r>
            <a:r>
              <a:rPr lang="fa-IR" b="1" dirty="0"/>
              <a:t>كشف شده </a:t>
            </a:r>
            <a:r>
              <a:rPr lang="fa-IR" b="1" dirty="0" smtClean="0"/>
              <a:t>اند </a:t>
            </a:r>
            <a:r>
              <a:rPr lang="fa-IR" b="1" dirty="0"/>
              <a:t>مراحل پيش باليني طولاني تري </a:t>
            </a:r>
            <a:r>
              <a:rPr lang="fa-IR" b="1" dirty="0" smtClean="0"/>
              <a:t>دارند. </a:t>
            </a:r>
            <a:endParaRPr lang="fa-IR" b="1" dirty="0"/>
          </a:p>
          <a:p>
            <a:endParaRPr lang="fa-IR" dirty="0" smtClean="0"/>
          </a:p>
          <a:p>
            <a:r>
              <a:rPr lang="fa-IR" dirty="0" smtClean="0"/>
              <a:t>ممكن </a:t>
            </a:r>
            <a:r>
              <a:rPr lang="fa-IR" dirty="0"/>
              <a:t>است </a:t>
            </a:r>
            <a:r>
              <a:rPr lang="fa-IR" dirty="0" smtClean="0"/>
              <a:t>مواردي </a:t>
            </a:r>
            <a:r>
              <a:rPr lang="fa-IR" dirty="0"/>
              <a:t>كه در غربالگري كشف شده اند از مواردي كه با علايم كشف شده اند پيش</a:t>
            </a:r>
            <a:r>
              <a:rPr lang="en-US" dirty="0"/>
              <a:t> </a:t>
            </a:r>
            <a:r>
              <a:rPr lang="fa-IR" dirty="0"/>
              <a:t>آگهي بهتري داشته </a:t>
            </a:r>
            <a:r>
              <a:rPr lang="fa-IR" dirty="0" smtClean="0"/>
              <a:t>باشند.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سو گرايي ناشي از </a:t>
            </a:r>
            <a:r>
              <a:rPr lang="fa-IR" dirty="0" smtClean="0"/>
              <a:t>داوطلب </a:t>
            </a:r>
            <a:r>
              <a:rPr lang="fa-IR" dirty="0"/>
              <a:t>شدن </a:t>
            </a: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28596" y="1600200"/>
            <a:ext cx="8337452" cy="4495800"/>
          </a:xfrm>
        </p:spPr>
        <p:txBody>
          <a:bodyPr/>
          <a:lstStyle/>
          <a:p>
            <a:r>
              <a:rPr lang="fa-IR" dirty="0"/>
              <a:t>افرادي كه براي شركت در برنامه غربالگري داوطلب </a:t>
            </a:r>
            <a:r>
              <a:rPr lang="fa-IR" dirty="0" smtClean="0"/>
              <a:t>مي شوند ممكن </a:t>
            </a:r>
            <a:r>
              <a:rPr lang="fa-IR" dirty="0"/>
              <a:t>است از نظر پاره اي </a:t>
            </a:r>
            <a:r>
              <a:rPr lang="fa-IR" dirty="0" smtClean="0"/>
              <a:t>خصوصيات </a:t>
            </a:r>
            <a:r>
              <a:rPr lang="fa-IR" dirty="0"/>
              <a:t>كه با پيش آگهي رابطه داشته باشد </a:t>
            </a:r>
            <a:r>
              <a:rPr lang="fa-IR" dirty="0" smtClean="0"/>
              <a:t>متفاوت باشند.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Desktop\akiz\gullll\4l1hu5e80yj7645o8oo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EE554-DE0A-46EF-BBAC-3E7AE608DE3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59428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مثبت</a:t>
            </a:r>
            <a:r>
              <a:rPr lang="fa-IR" dirty="0" smtClean="0"/>
              <a:t>‌</a:t>
            </a:r>
            <a:r>
              <a:rPr lang="ar-SA" dirty="0" smtClean="0"/>
              <a:t>ها </a:t>
            </a:r>
            <a:r>
              <a:rPr lang="ar-SA" dirty="0"/>
              <a:t>و </a:t>
            </a:r>
            <a:r>
              <a:rPr lang="ar-SA" dirty="0" smtClean="0"/>
              <a:t>منفي</a:t>
            </a:r>
            <a:r>
              <a:rPr lang="fa-IR" dirty="0" smtClean="0"/>
              <a:t>‌</a:t>
            </a:r>
            <a:r>
              <a:rPr lang="ar-SA" dirty="0" smtClean="0"/>
              <a:t>هاي </a:t>
            </a:r>
            <a:r>
              <a:rPr lang="ar-SA" dirty="0">
                <a:solidFill>
                  <a:srgbClr val="C00000"/>
                </a:solidFill>
              </a:rPr>
              <a:t>حقيقي</a:t>
            </a:r>
            <a:r>
              <a:rPr lang="ar-SA" dirty="0"/>
              <a:t> در </a:t>
            </a:r>
            <a:r>
              <a:rPr lang="ar-SA" dirty="0" smtClean="0"/>
              <a:t>غربالگري</a:t>
            </a:r>
            <a:endParaRPr 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ar-SA" dirty="0"/>
              <a:t>مثبت حقيقي: كساني كه بيمار هستند و آزمون آنها مثبت </a:t>
            </a:r>
            <a:r>
              <a:rPr lang="ar-SA" dirty="0" smtClean="0"/>
              <a:t>مي</a:t>
            </a:r>
            <a:r>
              <a:rPr lang="fa-IR" dirty="0" smtClean="0"/>
              <a:t>‌</a:t>
            </a:r>
            <a:r>
              <a:rPr lang="ar-SA" dirty="0" smtClean="0"/>
              <a:t>باشد</a:t>
            </a:r>
            <a:r>
              <a:rPr lang="ar-SA" dirty="0" smtClean="0"/>
              <a:t>.</a:t>
            </a:r>
            <a:endParaRPr lang="en-US" dirty="0" smtClean="0"/>
          </a:p>
          <a:p>
            <a:pPr marL="0" indent="0">
              <a:buNone/>
            </a:pPr>
            <a:r>
              <a:rPr lang="fa-IR" dirty="0" smtClean="0"/>
              <a:t>	</a:t>
            </a:r>
            <a:r>
              <a:rPr lang="ar-SA" dirty="0" smtClean="0"/>
              <a:t>(</a:t>
            </a:r>
            <a:r>
              <a:rPr lang="en-US" dirty="0"/>
              <a:t>TP</a:t>
            </a:r>
            <a:r>
              <a:rPr lang="ar-SA" dirty="0"/>
              <a:t>=</a:t>
            </a:r>
            <a:r>
              <a:rPr lang="en-US" dirty="0"/>
              <a:t>(</a:t>
            </a:r>
            <a:r>
              <a:rPr lang="en-US" dirty="0" smtClean="0"/>
              <a:t>True </a:t>
            </a:r>
            <a:r>
              <a:rPr lang="en-US" dirty="0" smtClean="0"/>
              <a:t>Positive</a:t>
            </a:r>
            <a:endParaRPr lang="ar-SA" dirty="0"/>
          </a:p>
          <a:p>
            <a:endParaRPr lang="fa-IR" dirty="0" smtClean="0"/>
          </a:p>
          <a:p>
            <a:r>
              <a:rPr lang="ar-SA" dirty="0" smtClean="0"/>
              <a:t>منفي </a:t>
            </a:r>
            <a:r>
              <a:rPr lang="ar-SA" dirty="0"/>
              <a:t>حقيقي: كساني كه بيمار نيستند و آزمون </a:t>
            </a:r>
            <a:r>
              <a:rPr lang="ar-SA" dirty="0" smtClean="0"/>
              <a:t>آنها</a:t>
            </a:r>
            <a:r>
              <a:rPr lang="fa-IR" dirty="0" smtClean="0"/>
              <a:t> </a:t>
            </a:r>
            <a:r>
              <a:rPr lang="ar-SA" dirty="0" smtClean="0"/>
              <a:t>منفي </a:t>
            </a:r>
            <a:r>
              <a:rPr lang="ar-SA" dirty="0" smtClean="0"/>
              <a:t>مي</a:t>
            </a:r>
            <a:r>
              <a:rPr lang="fa-IR" dirty="0" smtClean="0"/>
              <a:t>‌</a:t>
            </a:r>
            <a:r>
              <a:rPr lang="ar-SA" dirty="0" smtClean="0"/>
              <a:t>باش</a:t>
            </a:r>
            <a:r>
              <a:rPr lang="fa-IR" dirty="0" smtClean="0"/>
              <a:t>د.</a:t>
            </a:r>
            <a:endParaRPr lang="en-US" dirty="0" smtClean="0"/>
          </a:p>
          <a:p>
            <a:pPr marL="0" indent="0">
              <a:buNone/>
            </a:pPr>
            <a:r>
              <a:rPr lang="fa-IR" dirty="0" smtClean="0"/>
              <a:t>	</a:t>
            </a:r>
            <a:r>
              <a:rPr lang="ar-SA" dirty="0" smtClean="0"/>
              <a:t>(</a:t>
            </a:r>
            <a:r>
              <a:rPr lang="en-US" dirty="0" smtClean="0"/>
              <a:t>TN</a:t>
            </a:r>
            <a:r>
              <a:rPr lang="ar-SA" dirty="0" smtClean="0"/>
              <a:t>=</a:t>
            </a:r>
            <a:r>
              <a:rPr lang="en-US" dirty="0"/>
              <a:t>(True Negative</a:t>
            </a:r>
          </a:p>
          <a:p>
            <a:endParaRPr lang="fa-IR" dirty="0" smtClean="0"/>
          </a:p>
          <a:p>
            <a:r>
              <a:rPr lang="ar-SA" dirty="0" smtClean="0"/>
              <a:t>در </a:t>
            </a:r>
            <a:r>
              <a:rPr lang="ar-SA" dirty="0"/>
              <a:t>هر دو </a:t>
            </a:r>
            <a:r>
              <a:rPr lang="ar-SA" dirty="0" smtClean="0"/>
              <a:t>حالت </a:t>
            </a:r>
            <a:r>
              <a:rPr lang="ar-SA" dirty="0"/>
              <a:t>فوق مشكلي </a:t>
            </a:r>
            <a:r>
              <a:rPr lang="ar-SA" dirty="0" smtClean="0"/>
              <a:t>نخواهيم </a:t>
            </a:r>
            <a:r>
              <a:rPr lang="ar-SA" dirty="0" smtClean="0"/>
              <a:t>داش</a:t>
            </a:r>
            <a:r>
              <a:rPr lang="fa-IR" dirty="0" smtClean="0"/>
              <a:t>ت.</a:t>
            </a:r>
            <a:endParaRPr lang="en-US" dirty="0"/>
          </a:p>
          <a:p>
            <a:pPr>
              <a:buFontTx/>
              <a:buNone/>
            </a:pPr>
            <a:endParaRPr lang="ar-SA" dirty="0"/>
          </a:p>
          <a:p>
            <a:pPr>
              <a:buFontTx/>
              <a:buNone/>
            </a:pP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مثبت</a:t>
            </a:r>
            <a:r>
              <a:rPr lang="fa-IR" dirty="0" smtClean="0"/>
              <a:t>‌</a:t>
            </a:r>
            <a:r>
              <a:rPr lang="ar-SA" dirty="0" smtClean="0"/>
              <a:t>ها </a:t>
            </a:r>
            <a:r>
              <a:rPr lang="ar-SA" dirty="0"/>
              <a:t>و </a:t>
            </a:r>
            <a:r>
              <a:rPr lang="ar-SA" dirty="0" smtClean="0"/>
              <a:t>منفي</a:t>
            </a:r>
            <a:r>
              <a:rPr lang="fa-IR" dirty="0" smtClean="0"/>
              <a:t>‌</a:t>
            </a:r>
            <a:r>
              <a:rPr lang="ar-SA" dirty="0" smtClean="0"/>
              <a:t>هاي </a:t>
            </a:r>
            <a:r>
              <a:rPr lang="ar-SA" dirty="0">
                <a:solidFill>
                  <a:srgbClr val="C00000"/>
                </a:solidFill>
              </a:rPr>
              <a:t>كاذب</a:t>
            </a:r>
            <a:r>
              <a:rPr lang="ar-SA" dirty="0"/>
              <a:t> در </a:t>
            </a:r>
            <a:r>
              <a:rPr lang="ar-SA" dirty="0" smtClean="0"/>
              <a:t>غربالگري</a:t>
            </a:r>
            <a:endParaRPr lang="en-US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ar-SA" dirty="0"/>
              <a:t>مثبت </a:t>
            </a:r>
            <a:r>
              <a:rPr lang="ar-SA" dirty="0" smtClean="0"/>
              <a:t>كاذب: </a:t>
            </a:r>
            <a:r>
              <a:rPr lang="ar-SA" dirty="0"/>
              <a:t>كساني كه بيمار نيستند و آزمون آنها مثبت </a:t>
            </a:r>
            <a:r>
              <a:rPr lang="ar-SA" dirty="0" smtClean="0"/>
              <a:t>مي</a:t>
            </a:r>
            <a:r>
              <a:rPr lang="fa-IR" dirty="0" smtClean="0"/>
              <a:t>‌</a:t>
            </a:r>
            <a:r>
              <a:rPr lang="ar-SA" dirty="0" smtClean="0"/>
              <a:t>باشد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r>
              <a:rPr lang="fa-IR" dirty="0"/>
              <a:t>	</a:t>
            </a:r>
            <a:r>
              <a:rPr lang="ar-SA" dirty="0" smtClean="0"/>
              <a:t>(</a:t>
            </a:r>
            <a:r>
              <a:rPr lang="en-US" dirty="0"/>
              <a:t>FP</a:t>
            </a:r>
            <a:r>
              <a:rPr lang="ar-SA" dirty="0"/>
              <a:t> =</a:t>
            </a:r>
            <a:r>
              <a:rPr lang="en-US" dirty="0"/>
              <a:t>(False Positive</a:t>
            </a:r>
            <a:endParaRPr lang="ar-SA" dirty="0"/>
          </a:p>
          <a:p>
            <a:endParaRPr lang="fa-IR" dirty="0" smtClean="0"/>
          </a:p>
          <a:p>
            <a:r>
              <a:rPr lang="ar-SA" dirty="0" smtClean="0"/>
              <a:t>منفي كاذب: </a:t>
            </a:r>
            <a:r>
              <a:rPr lang="ar-SA" dirty="0"/>
              <a:t>كساني كه بيمار هستند و آزمون آنها منفي </a:t>
            </a:r>
            <a:r>
              <a:rPr lang="ar-SA" dirty="0" smtClean="0"/>
              <a:t>مي</a:t>
            </a:r>
            <a:r>
              <a:rPr lang="fa-IR" dirty="0" smtClean="0"/>
              <a:t>‌</a:t>
            </a:r>
            <a:r>
              <a:rPr lang="ar-SA" dirty="0" smtClean="0"/>
              <a:t>باشد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r>
              <a:rPr lang="fa-IR" dirty="0"/>
              <a:t>	</a:t>
            </a:r>
            <a:r>
              <a:rPr lang="ar-SA" dirty="0" smtClean="0"/>
              <a:t>(</a:t>
            </a:r>
            <a:r>
              <a:rPr lang="en-US" dirty="0"/>
              <a:t>(False </a:t>
            </a:r>
            <a:r>
              <a:rPr lang="en-US" dirty="0" smtClean="0"/>
              <a:t>Negative=FN</a:t>
            </a:r>
            <a:endParaRPr lang="ar-SA" dirty="0"/>
          </a:p>
          <a:p>
            <a:endParaRPr lang="fa-IR" dirty="0" smtClean="0"/>
          </a:p>
          <a:p>
            <a:r>
              <a:rPr lang="ar-SA" dirty="0" smtClean="0"/>
              <a:t>در </a:t>
            </a:r>
            <a:r>
              <a:rPr lang="ar-SA" dirty="0"/>
              <a:t>هر دو </a:t>
            </a:r>
            <a:r>
              <a:rPr lang="ar-SA" dirty="0" smtClean="0"/>
              <a:t>حالت </a:t>
            </a:r>
            <a:r>
              <a:rPr lang="ar-SA" dirty="0"/>
              <a:t>فوق مشكل </a:t>
            </a:r>
            <a:r>
              <a:rPr lang="ar-SA" dirty="0" smtClean="0"/>
              <a:t>خواهيم </a:t>
            </a:r>
            <a:r>
              <a:rPr lang="ar-SA" dirty="0" smtClean="0"/>
              <a:t>داشت</a:t>
            </a:r>
            <a:r>
              <a:rPr lang="fa-IR" dirty="0"/>
              <a:t>.</a:t>
            </a:r>
            <a:endParaRPr lang="ar-SA" dirty="0"/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endParaRPr lang="ar-SA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در منفي كاذب</a:t>
            </a: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endParaRPr lang="ar-SA" dirty="0"/>
          </a:p>
          <a:p>
            <a:r>
              <a:rPr lang="ar-SA" dirty="0" smtClean="0"/>
              <a:t>افرادي </a:t>
            </a:r>
            <a:r>
              <a:rPr lang="ar-SA" dirty="0"/>
              <a:t>كه واقعاً </a:t>
            </a:r>
            <a:r>
              <a:rPr lang="ar-SA" dirty="0" smtClean="0"/>
              <a:t>بيمار</a:t>
            </a:r>
            <a:r>
              <a:rPr lang="fa-IR" dirty="0" smtClean="0"/>
              <a:t> </a:t>
            </a:r>
            <a:r>
              <a:rPr lang="ar-SA" dirty="0" smtClean="0"/>
              <a:t>هستند </a:t>
            </a:r>
            <a:r>
              <a:rPr lang="ar-SA" dirty="0"/>
              <a:t>از سالم بودن </a:t>
            </a:r>
            <a:r>
              <a:rPr lang="ar-SA" dirty="0" smtClean="0"/>
              <a:t>خود مطمئن </a:t>
            </a:r>
            <a:r>
              <a:rPr lang="ar-SA" dirty="0" smtClean="0"/>
              <a:t>مي</a:t>
            </a:r>
            <a:r>
              <a:rPr lang="fa-IR" dirty="0" smtClean="0"/>
              <a:t>‌</a:t>
            </a:r>
            <a:r>
              <a:rPr lang="ar-SA" dirty="0" smtClean="0"/>
              <a:t>شوند</a:t>
            </a:r>
            <a:r>
              <a:rPr lang="fa-IR" dirty="0" smtClean="0"/>
              <a:t>.</a:t>
            </a:r>
            <a:r>
              <a:rPr lang="ar-SA" dirty="0" smtClean="0"/>
              <a:t> </a:t>
            </a:r>
            <a:endParaRPr lang="ar-SA" dirty="0"/>
          </a:p>
          <a:p>
            <a:endParaRPr lang="fa-IR" dirty="0" smtClean="0"/>
          </a:p>
          <a:p>
            <a:r>
              <a:rPr lang="ar-SA" dirty="0" smtClean="0"/>
              <a:t>در </a:t>
            </a:r>
            <a:r>
              <a:rPr lang="ar-SA" dirty="0"/>
              <a:t>نتيجه فرد به پديدار شدن علائم دقت </a:t>
            </a:r>
            <a:r>
              <a:rPr lang="ar-SA" dirty="0" smtClean="0"/>
              <a:t>نمي</a:t>
            </a:r>
            <a:r>
              <a:rPr lang="fa-IR" dirty="0"/>
              <a:t>‌</a:t>
            </a:r>
            <a:r>
              <a:rPr lang="ar-SA" dirty="0" smtClean="0"/>
              <a:t>كند</a:t>
            </a:r>
            <a:r>
              <a:rPr lang="fa-IR" dirty="0" smtClean="0"/>
              <a:t> </a:t>
            </a:r>
            <a:r>
              <a:rPr lang="ar-SA" dirty="0" smtClean="0"/>
              <a:t>و </a:t>
            </a:r>
            <a:r>
              <a:rPr lang="ar-SA" dirty="0"/>
              <a:t>در نتيجه تشخيص و درمان وي به </a:t>
            </a:r>
            <a:r>
              <a:rPr lang="ar-SA" dirty="0" smtClean="0"/>
              <a:t>تأخير </a:t>
            </a:r>
            <a:r>
              <a:rPr lang="ar-SA" dirty="0" smtClean="0"/>
              <a:t>مي</a:t>
            </a:r>
            <a:r>
              <a:rPr lang="fa-IR" dirty="0" smtClean="0"/>
              <a:t>‌</a:t>
            </a:r>
            <a:r>
              <a:rPr lang="ar-SA" dirty="0" smtClean="0"/>
              <a:t>افتد</a:t>
            </a:r>
            <a:r>
              <a:rPr lang="fa-IR" dirty="0" smtClean="0"/>
              <a:t>.</a:t>
            </a:r>
            <a:endParaRPr lang="ar-SA" dirty="0"/>
          </a:p>
          <a:p>
            <a:endParaRPr lang="fa-IR" dirty="0" smtClean="0"/>
          </a:p>
          <a:p>
            <a:r>
              <a:rPr lang="ar-SA" dirty="0" smtClean="0"/>
              <a:t>بنابراين </a:t>
            </a:r>
            <a:r>
              <a:rPr lang="ar-SA" dirty="0"/>
              <a:t>لازم است آزمون </a:t>
            </a:r>
            <a:r>
              <a:rPr lang="ar-SA" dirty="0" smtClean="0"/>
              <a:t>غربالگري </a:t>
            </a:r>
            <a:r>
              <a:rPr lang="ar-SA" dirty="0"/>
              <a:t>منفي كاذب كمي داشته </a:t>
            </a:r>
            <a:r>
              <a:rPr lang="ar-SA" dirty="0" smtClean="0"/>
              <a:t>باشد</a:t>
            </a:r>
            <a:r>
              <a:rPr lang="fa-IR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 در مثبت </a:t>
            </a:r>
            <a:r>
              <a:rPr lang="ar-SA" dirty="0" smtClean="0"/>
              <a:t>كاذب</a:t>
            </a:r>
            <a:endParaRPr lang="en-US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endParaRPr lang="fa-IR" dirty="0" smtClean="0"/>
          </a:p>
          <a:p>
            <a:r>
              <a:rPr lang="ar-SA" dirty="0" smtClean="0"/>
              <a:t>افرادي </a:t>
            </a:r>
            <a:r>
              <a:rPr lang="ar-SA" dirty="0"/>
              <a:t>كه واقعاً سالم هستند در سالم بودن </a:t>
            </a:r>
            <a:r>
              <a:rPr lang="ar-SA" dirty="0" smtClean="0"/>
              <a:t>خود شك</a:t>
            </a:r>
            <a:r>
              <a:rPr lang="fa-IR" dirty="0" smtClean="0"/>
              <a:t> </a:t>
            </a:r>
            <a:r>
              <a:rPr lang="ar-SA" dirty="0" smtClean="0"/>
              <a:t>مي</a:t>
            </a:r>
            <a:r>
              <a:rPr lang="fa-IR" dirty="0" smtClean="0"/>
              <a:t>‌</a:t>
            </a:r>
            <a:r>
              <a:rPr lang="ar-SA" dirty="0" smtClean="0"/>
              <a:t>كنند</a:t>
            </a:r>
            <a:r>
              <a:rPr lang="fa-IR" dirty="0" smtClean="0"/>
              <a:t>.</a:t>
            </a:r>
            <a:r>
              <a:rPr lang="ar-SA" dirty="0" smtClean="0"/>
              <a:t> </a:t>
            </a:r>
            <a:endParaRPr lang="ar-SA" dirty="0"/>
          </a:p>
          <a:p>
            <a:endParaRPr lang="fa-IR" dirty="0" smtClean="0"/>
          </a:p>
          <a:p>
            <a:r>
              <a:rPr lang="ar-SA" dirty="0" smtClean="0"/>
              <a:t>در </a:t>
            </a:r>
            <a:r>
              <a:rPr lang="ar-SA" dirty="0" smtClean="0"/>
              <a:t>نتيجه</a:t>
            </a:r>
            <a:r>
              <a:rPr lang="fa-IR" dirty="0" smtClean="0"/>
              <a:t> </a:t>
            </a:r>
            <a:r>
              <a:rPr lang="ar-SA" dirty="0" smtClean="0"/>
              <a:t>افراد </a:t>
            </a:r>
            <a:r>
              <a:rPr lang="ar-SA" dirty="0"/>
              <a:t>سالم تحت </a:t>
            </a:r>
            <a:r>
              <a:rPr lang="ar-SA" dirty="0" smtClean="0"/>
              <a:t>آزمايشات </a:t>
            </a:r>
            <a:r>
              <a:rPr lang="ar-SA" dirty="0"/>
              <a:t>بعدي براي تشخيص قرار </a:t>
            </a:r>
            <a:r>
              <a:rPr lang="fa-IR" dirty="0" smtClean="0"/>
              <a:t>م</a:t>
            </a:r>
            <a:r>
              <a:rPr lang="ar-SA" dirty="0" smtClean="0"/>
              <a:t>ي</a:t>
            </a:r>
            <a:r>
              <a:rPr lang="fa-IR" dirty="0" smtClean="0"/>
              <a:t>‌</a:t>
            </a:r>
            <a:r>
              <a:rPr lang="ar-SA" dirty="0" smtClean="0"/>
              <a:t>گيرند </a:t>
            </a:r>
            <a:r>
              <a:rPr lang="ar-SA" dirty="0"/>
              <a:t>كه در بعضي موارد </a:t>
            </a:r>
            <a:r>
              <a:rPr lang="fa-IR" dirty="0" smtClean="0"/>
              <a:t>دشوار،</a:t>
            </a:r>
            <a:r>
              <a:rPr lang="ar-SA" dirty="0" smtClean="0"/>
              <a:t> </a:t>
            </a:r>
            <a:r>
              <a:rPr lang="ar-SA" dirty="0"/>
              <a:t>ناراحت </a:t>
            </a:r>
            <a:r>
              <a:rPr lang="ar-SA" dirty="0" smtClean="0"/>
              <a:t>كننده،</a:t>
            </a:r>
            <a:r>
              <a:rPr lang="fa-IR" dirty="0" smtClean="0"/>
              <a:t> </a:t>
            </a:r>
            <a:r>
              <a:rPr lang="ar-SA" dirty="0" smtClean="0"/>
              <a:t>اضطراب آور </a:t>
            </a:r>
            <a:r>
              <a:rPr lang="ar-SA" dirty="0"/>
              <a:t>و گران </a:t>
            </a:r>
            <a:r>
              <a:rPr lang="ar-SA" dirty="0" smtClean="0"/>
              <a:t>است</a:t>
            </a:r>
            <a:r>
              <a:rPr lang="fa-IR" dirty="0" smtClean="0"/>
              <a:t>.</a:t>
            </a:r>
            <a:r>
              <a:rPr lang="ar-SA" dirty="0" smtClean="0"/>
              <a:t> </a:t>
            </a:r>
            <a:endParaRPr lang="ar-SA" dirty="0"/>
          </a:p>
          <a:p>
            <a:endParaRPr lang="fa-IR" dirty="0" smtClean="0"/>
          </a:p>
          <a:p>
            <a:r>
              <a:rPr lang="ar-SA" dirty="0" smtClean="0"/>
              <a:t>اين </a:t>
            </a:r>
            <a:r>
              <a:rPr lang="ar-SA" dirty="0"/>
              <a:t>آزمايشات تا وقتي سالم بودن افراد ثابت شود ادامه خواهد </a:t>
            </a:r>
            <a:r>
              <a:rPr lang="ar-SA" dirty="0" smtClean="0"/>
              <a:t>يافت</a:t>
            </a:r>
            <a:r>
              <a:rPr lang="fa-IR" dirty="0" smtClean="0"/>
              <a:t>.</a:t>
            </a:r>
            <a:r>
              <a:rPr lang="ar-SA" dirty="0" smtClean="0"/>
              <a:t> </a:t>
            </a:r>
            <a:endParaRPr lang="ar-SA" dirty="0"/>
          </a:p>
          <a:p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حساسيت (</a:t>
            </a:r>
            <a:r>
              <a:rPr lang="en-US" b="1" dirty="0"/>
              <a:t>Sensitivity</a:t>
            </a:r>
            <a:r>
              <a:rPr lang="ar-SA" dirty="0"/>
              <a:t>)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ar-SA" sz="2400" b="1" dirty="0">
                <a:solidFill>
                  <a:schemeClr val="tx2"/>
                </a:solidFill>
              </a:rPr>
              <a:t>اولين بار در دهه چهل ميلادي به عنوان شاخص آماري جهت بيان بررسي درستي تشخيص  به كار </a:t>
            </a:r>
            <a:r>
              <a:rPr lang="ar-SA" sz="2400" b="1" dirty="0" smtClean="0">
                <a:solidFill>
                  <a:schemeClr val="tx2"/>
                </a:solidFill>
              </a:rPr>
              <a:t>رفت</a:t>
            </a:r>
            <a:r>
              <a:rPr lang="fa-IR" sz="2400" b="1" dirty="0" smtClean="0">
                <a:solidFill>
                  <a:schemeClr val="tx2"/>
                </a:solidFill>
              </a:rPr>
              <a:t>.</a:t>
            </a:r>
            <a:r>
              <a:rPr lang="ar-SA" sz="2400" b="1" dirty="0" smtClean="0">
                <a:solidFill>
                  <a:schemeClr val="tx2"/>
                </a:solidFill>
              </a:rPr>
              <a:t> </a:t>
            </a:r>
            <a:endParaRPr lang="ar-SA" sz="24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endParaRPr lang="fa-IR" sz="2400" b="1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ar-SA" sz="2400" b="1" dirty="0" smtClean="0"/>
              <a:t>تعريف </a:t>
            </a:r>
            <a:r>
              <a:rPr lang="ar-SA" sz="2400" b="1" dirty="0"/>
              <a:t>:</a:t>
            </a:r>
          </a:p>
          <a:p>
            <a:pPr>
              <a:lnSpc>
                <a:spcPct val="90000"/>
              </a:lnSpc>
            </a:pPr>
            <a:r>
              <a:rPr lang="ar-SA" sz="2400" b="1" dirty="0">
                <a:solidFill>
                  <a:srgbClr val="FF3300"/>
                </a:solidFill>
              </a:rPr>
              <a:t>توانايي آزمون در تشخيص درست همه كساني كه بيمار </a:t>
            </a:r>
            <a:r>
              <a:rPr lang="ar-SA" sz="2400" b="1" dirty="0" smtClean="0">
                <a:solidFill>
                  <a:srgbClr val="FF3300"/>
                </a:solidFill>
              </a:rPr>
              <a:t>هستند</a:t>
            </a:r>
            <a:r>
              <a:rPr lang="fa-IR" sz="2400" b="1" dirty="0" smtClean="0">
                <a:solidFill>
                  <a:srgbClr val="FF3300"/>
                </a:solidFill>
              </a:rPr>
              <a:t>.</a:t>
            </a:r>
            <a:r>
              <a:rPr lang="ar-SA" sz="2400" b="1" dirty="0" smtClean="0">
                <a:solidFill>
                  <a:srgbClr val="FF3300"/>
                </a:solidFill>
              </a:rPr>
              <a:t> </a:t>
            </a:r>
            <a:endParaRPr lang="en-US" sz="2400" b="1" dirty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endParaRPr lang="fa-IR" sz="2400" b="1" dirty="0" smtClean="0"/>
          </a:p>
          <a:p>
            <a:pPr>
              <a:lnSpc>
                <a:spcPct val="90000"/>
              </a:lnSpc>
            </a:pPr>
            <a:r>
              <a:rPr lang="ar-SA" sz="2400" b="1" dirty="0" smtClean="0"/>
              <a:t>حساسيت</a:t>
            </a:r>
            <a:r>
              <a:rPr lang="en-US" sz="2400" b="1" dirty="0" smtClean="0"/>
              <a:t> </a:t>
            </a:r>
            <a:r>
              <a:rPr lang="fa-IR" sz="2400" b="1" dirty="0" smtClean="0"/>
              <a:t>90</a:t>
            </a:r>
            <a:r>
              <a:rPr lang="fa-IR" sz="2400" b="1" dirty="0" smtClean="0"/>
              <a:t>% </a:t>
            </a:r>
            <a:r>
              <a:rPr lang="ar-SA" sz="2400" b="1" dirty="0" smtClean="0"/>
              <a:t>يعني</a:t>
            </a:r>
            <a:r>
              <a:rPr lang="fa-IR" sz="2400" b="1" dirty="0" smtClean="0"/>
              <a:t>: 90</a:t>
            </a:r>
            <a:r>
              <a:rPr lang="fa-IR" sz="2400" b="1" dirty="0" smtClean="0"/>
              <a:t>% بیمارانی</a:t>
            </a:r>
            <a:r>
              <a:rPr lang="ar-SA" sz="2400" b="1" dirty="0" smtClean="0"/>
              <a:t> </a:t>
            </a:r>
            <a:r>
              <a:rPr lang="ar-SA" sz="2400" b="1" dirty="0"/>
              <a:t>كه </a:t>
            </a:r>
            <a:r>
              <a:rPr lang="ar-SA" sz="2400" b="1" dirty="0" smtClean="0"/>
              <a:t>غربال </a:t>
            </a:r>
            <a:r>
              <a:rPr lang="ar-SA" sz="2400" b="1" dirty="0" smtClean="0"/>
              <a:t>مي</a:t>
            </a:r>
            <a:r>
              <a:rPr lang="fa-IR" sz="2400" b="1" dirty="0" smtClean="0"/>
              <a:t>‌</a:t>
            </a:r>
            <a:r>
              <a:rPr lang="ar-SA" sz="2400" b="1" dirty="0" smtClean="0"/>
              <a:t>شوند </a:t>
            </a:r>
            <a:r>
              <a:rPr lang="ar-SA" sz="2400" b="1" dirty="0"/>
              <a:t>مثبت حقيقي خواهند بود و بقيه منفي </a:t>
            </a:r>
            <a:r>
              <a:rPr lang="ar-SA" sz="2400" b="1" dirty="0" smtClean="0"/>
              <a:t>كاذب</a:t>
            </a:r>
            <a:r>
              <a:rPr lang="fa-IR" sz="2400" b="1" dirty="0" smtClean="0"/>
              <a:t>.</a:t>
            </a:r>
            <a:r>
              <a:rPr lang="ar-SA" sz="2400" b="1" dirty="0" smtClean="0"/>
              <a:t> </a:t>
            </a:r>
            <a:endParaRPr lang="fa-IR" sz="2400" b="1" dirty="0"/>
          </a:p>
          <a:p>
            <a:pPr>
              <a:lnSpc>
                <a:spcPct val="90000"/>
              </a:lnSpc>
            </a:pPr>
            <a:endParaRPr lang="fa-IR" sz="2400" b="1" dirty="0" smtClean="0"/>
          </a:p>
          <a:p>
            <a:pPr>
              <a:lnSpc>
                <a:spcPct val="90000"/>
              </a:lnSpc>
            </a:pPr>
            <a:r>
              <a:rPr lang="fa-IR" sz="2400" b="1" dirty="0" smtClean="0"/>
              <a:t>وقتي </a:t>
            </a:r>
            <a:r>
              <a:rPr lang="fa-IR" sz="2400" b="1" dirty="0"/>
              <a:t>ناديده گرفتن يك بيماري جريمه سنگين (بیماری شدید و کشنده</a:t>
            </a:r>
            <a:r>
              <a:rPr lang="fa-IR" sz="2400" b="1" dirty="0" smtClean="0"/>
              <a:t>) دارد، </a:t>
            </a:r>
            <a:r>
              <a:rPr lang="fa-IR" sz="2400" b="1" dirty="0"/>
              <a:t>بايد آزمون با حساسيت بالا </a:t>
            </a:r>
            <a:r>
              <a:rPr lang="fa-IR" sz="2400" b="1" dirty="0" smtClean="0"/>
              <a:t>به كار رود. </a:t>
            </a:r>
            <a:endParaRPr lang="en-US" sz="24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4000" dirty="0"/>
              <a:t>ويژگي (</a:t>
            </a:r>
            <a:r>
              <a:rPr lang="en-US" sz="4000" b="1" dirty="0"/>
              <a:t>Specificity</a:t>
            </a:r>
            <a:r>
              <a:rPr lang="ar-SA" sz="4000" dirty="0" smtClean="0"/>
              <a:t>)</a:t>
            </a:r>
            <a:endParaRPr lang="en-US" sz="40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69504"/>
            <a:ext cx="8153400" cy="4495800"/>
          </a:xfrm>
        </p:spPr>
        <p:txBody>
          <a:bodyPr/>
          <a:lstStyle/>
          <a:p>
            <a:r>
              <a:rPr lang="ar-SA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توانايي آزمون براي تشخيص درست </a:t>
            </a:r>
            <a:r>
              <a:rPr lang="ar-SA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همه </a:t>
            </a:r>
            <a:r>
              <a:rPr lang="ar-SA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كساني كه بيمار </a:t>
            </a:r>
            <a:r>
              <a:rPr lang="ar-SA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نيستند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.</a:t>
            </a:r>
            <a:r>
              <a:rPr lang="ar-SA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 </a:t>
            </a:r>
            <a:endParaRPr lang="ar-SA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fa-IR" sz="3200" b="1" dirty="0" smtClean="0">
              <a:cs typeface="B Nazanin" panose="00000400000000000000" pitchFamily="2" charset="-78"/>
            </a:endParaRPr>
          </a:p>
          <a:p>
            <a:r>
              <a:rPr lang="ar-SA" sz="2400" b="1" dirty="0">
                <a:cs typeface="B Nazanin" panose="00000400000000000000" pitchFamily="2" charset="-78"/>
              </a:rPr>
              <a:t>وي</a:t>
            </a:r>
            <a:r>
              <a:rPr lang="fa-IR" sz="2400" b="1" dirty="0">
                <a:cs typeface="B Nazanin" panose="00000400000000000000" pitchFamily="2" charset="-78"/>
              </a:rPr>
              <a:t>ژگ</a:t>
            </a:r>
            <a:r>
              <a:rPr lang="ar-SA" sz="2400" b="1" dirty="0">
                <a:cs typeface="B Nazanin" panose="00000400000000000000" pitchFamily="2" charset="-78"/>
              </a:rPr>
              <a:t>ي </a:t>
            </a:r>
            <a:r>
              <a:rPr lang="fa-IR" sz="2400" b="1" dirty="0">
                <a:cs typeface="B Nazanin" panose="00000400000000000000" pitchFamily="2" charset="-78"/>
              </a:rPr>
              <a:t>90</a:t>
            </a:r>
            <a:r>
              <a:rPr lang="fa-IR" sz="2400" b="1" dirty="0" smtClean="0">
                <a:cs typeface="B Nazanin" panose="00000400000000000000" pitchFamily="2" charset="-78"/>
              </a:rPr>
              <a:t>%</a:t>
            </a:r>
            <a:r>
              <a:rPr lang="ar-SA" sz="2400" b="1" dirty="0" smtClean="0">
                <a:cs typeface="B Nazanin" panose="00000400000000000000" pitchFamily="2" charset="-78"/>
              </a:rPr>
              <a:t> </a:t>
            </a:r>
            <a:r>
              <a:rPr lang="ar-SA" sz="2400" b="1" dirty="0">
                <a:cs typeface="B Nazanin" panose="00000400000000000000" pitchFamily="2" charset="-78"/>
              </a:rPr>
              <a:t>يعني</a:t>
            </a:r>
            <a:r>
              <a:rPr lang="fa-IR" sz="2400" b="1" dirty="0">
                <a:cs typeface="B Nazanin" panose="00000400000000000000" pitchFamily="2" charset="-78"/>
              </a:rPr>
              <a:t>: 90% افراد </a:t>
            </a:r>
            <a:r>
              <a:rPr lang="fa-IR" sz="2400" b="1" dirty="0">
                <a:cs typeface="B Nazanin" panose="00000400000000000000" pitchFamily="2" charset="-78"/>
              </a:rPr>
              <a:t>سالمی</a:t>
            </a:r>
            <a:r>
              <a:rPr lang="ar-SA" sz="2400" b="1" dirty="0">
                <a:cs typeface="B Nazanin" panose="00000400000000000000" pitchFamily="2" charset="-78"/>
              </a:rPr>
              <a:t> كه </a:t>
            </a:r>
            <a:r>
              <a:rPr lang="ar-SA" sz="2400" b="1" dirty="0" smtClean="0">
                <a:cs typeface="B Nazanin" panose="00000400000000000000" pitchFamily="2" charset="-78"/>
              </a:rPr>
              <a:t>غربال </a:t>
            </a:r>
            <a:r>
              <a:rPr lang="ar-SA" sz="2400" b="1" dirty="0" smtClean="0">
                <a:cs typeface="B Nazanin" panose="00000400000000000000" pitchFamily="2" charset="-78"/>
              </a:rPr>
              <a:t>مي</a:t>
            </a:r>
            <a:r>
              <a:rPr lang="fa-IR" sz="2400" b="1" dirty="0" smtClean="0">
                <a:cs typeface="B Nazanin" panose="00000400000000000000" pitchFamily="2" charset="-78"/>
              </a:rPr>
              <a:t>‌</a:t>
            </a:r>
            <a:r>
              <a:rPr lang="ar-SA" sz="2400" b="1" dirty="0" smtClean="0">
                <a:cs typeface="B Nazanin" panose="00000400000000000000" pitchFamily="2" charset="-78"/>
              </a:rPr>
              <a:t>شوند </a:t>
            </a:r>
            <a:r>
              <a:rPr lang="ar-SA" sz="2400" b="1" dirty="0">
                <a:cs typeface="B Nazanin" panose="00000400000000000000" pitchFamily="2" charset="-78"/>
              </a:rPr>
              <a:t>منفي حقيقي خواهند بود و </a:t>
            </a:r>
            <a:r>
              <a:rPr lang="ar-SA" sz="2400" b="1" dirty="0" smtClean="0">
                <a:cs typeface="B Nazanin" panose="00000400000000000000" pitchFamily="2" charset="-78"/>
              </a:rPr>
              <a:t>بقيه </a:t>
            </a:r>
            <a:r>
              <a:rPr lang="ar-SA" sz="2400" b="1" dirty="0" smtClean="0">
                <a:cs typeface="B Nazanin" panose="00000400000000000000" pitchFamily="2" charset="-78"/>
              </a:rPr>
              <a:t>مثبت</a:t>
            </a:r>
            <a:r>
              <a:rPr lang="fa-IR" sz="2400" b="1" dirty="0" smtClean="0">
                <a:cs typeface="B Nazanin" panose="00000400000000000000" pitchFamily="2" charset="-78"/>
              </a:rPr>
              <a:t> </a:t>
            </a:r>
            <a:r>
              <a:rPr lang="ar-SA" sz="2400" b="1" dirty="0" smtClean="0">
                <a:cs typeface="B Nazanin" panose="00000400000000000000" pitchFamily="2" charset="-78"/>
              </a:rPr>
              <a:t>كاذب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  <a:r>
              <a:rPr lang="ar-SA" sz="2400" b="1" dirty="0" smtClean="0">
                <a:cs typeface="B Nazanin" panose="00000400000000000000" pitchFamily="2" charset="-78"/>
              </a:rPr>
              <a:t> </a:t>
            </a:r>
            <a:endParaRPr lang="fa-IR" sz="2400" b="1" dirty="0" smtClean="0">
              <a:cs typeface="B Nazanin" panose="00000400000000000000" pitchFamily="2" charset="-78"/>
            </a:endParaRPr>
          </a:p>
          <a:p>
            <a:endParaRPr lang="fa-IR" sz="2400" b="1" dirty="0">
              <a:cs typeface="B Nazanin" panose="00000400000000000000" pitchFamily="2" charset="-78"/>
            </a:endParaRPr>
          </a:p>
          <a:p>
            <a:r>
              <a:rPr lang="fa-IR" sz="2400" b="1" dirty="0">
                <a:cs typeface="B Nazanin" panose="00000400000000000000" pitchFamily="2" charset="-78"/>
              </a:rPr>
              <a:t>اين </a:t>
            </a:r>
            <a:r>
              <a:rPr lang="fa-IR" sz="2400" b="1" dirty="0" smtClean="0">
                <a:cs typeface="B Nazanin" panose="00000400000000000000" pitchFamily="2" charset="-78"/>
              </a:rPr>
              <a:t>آزمون‌ها </a:t>
            </a:r>
            <a:r>
              <a:rPr lang="fa-IR" sz="2400" b="1" dirty="0">
                <a:cs typeface="B Nazanin" panose="00000400000000000000" pitchFamily="2" charset="-78"/>
              </a:rPr>
              <a:t>وقتي مورد نيازند كه نتايج مثبت كاذب بتواند </a:t>
            </a:r>
            <a:r>
              <a:rPr lang="fa-IR" sz="2400" b="1" dirty="0" smtClean="0">
                <a:cs typeface="B Nazanin" panose="00000400000000000000" pitchFamily="2" charset="-78"/>
              </a:rPr>
              <a:t>موجب </a:t>
            </a:r>
            <a:r>
              <a:rPr lang="fa-IR" sz="2400" b="1" dirty="0">
                <a:cs typeface="B Nazanin" panose="00000400000000000000" pitchFamily="2" charset="-78"/>
              </a:rPr>
              <a:t>صدمات </a:t>
            </a:r>
            <a:r>
              <a:rPr lang="fa-IR" sz="2400" b="1" dirty="0" smtClean="0">
                <a:cs typeface="B Nazanin" panose="00000400000000000000" pitchFamily="2" charset="-78"/>
              </a:rPr>
              <a:t>فيزيكي، عاطفي </a:t>
            </a:r>
            <a:r>
              <a:rPr lang="fa-IR" sz="2400" b="1" dirty="0">
                <a:cs typeface="B Nazanin" panose="00000400000000000000" pitchFamily="2" charset="-78"/>
              </a:rPr>
              <a:t>يا مالي براي بيماران </a:t>
            </a:r>
            <a:r>
              <a:rPr lang="fa-IR" sz="2400" b="1" dirty="0" smtClean="0">
                <a:cs typeface="B Nazanin" panose="00000400000000000000" pitchFamily="2" charset="-78"/>
              </a:rPr>
              <a:t>شود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/>
              <a:t>ارزش اخباري (</a:t>
            </a:r>
            <a:r>
              <a:rPr lang="en-US" b="1" dirty="0"/>
              <a:t>Predictive </a:t>
            </a:r>
            <a:r>
              <a:rPr lang="en-US" b="1" dirty="0" smtClean="0"/>
              <a:t>Value</a:t>
            </a:r>
            <a:r>
              <a:rPr lang="ar-SA" b="1" dirty="0" smtClean="0"/>
              <a:t>)</a:t>
            </a:r>
            <a:endParaRPr lang="en-US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57338"/>
            <a:ext cx="8218488" cy="4538662"/>
          </a:xfrm>
        </p:spPr>
        <p:txBody>
          <a:bodyPr/>
          <a:lstStyle/>
          <a:p>
            <a:r>
              <a:rPr lang="ar-SA" sz="2400" b="1" dirty="0">
                <a:solidFill>
                  <a:srgbClr val="FF0000"/>
                </a:solidFill>
              </a:rPr>
              <a:t>ارزش اخباري مثبت</a:t>
            </a:r>
            <a:r>
              <a:rPr lang="ar-SA" dirty="0">
                <a:solidFill>
                  <a:srgbClr val="FF0000"/>
                </a:solidFill>
              </a:rPr>
              <a:t> </a:t>
            </a:r>
            <a:r>
              <a:rPr lang="ar-SA" sz="2400" b="1" dirty="0" smtClean="0">
                <a:latin typeface="Rockwell" pitchFamily="18" charset="0"/>
              </a:rPr>
              <a:t>(</a:t>
            </a:r>
            <a:r>
              <a:rPr lang="en-US" sz="2400" b="1" dirty="0" smtClean="0">
                <a:latin typeface="Rockwell" pitchFamily="18" charset="0"/>
              </a:rPr>
              <a:t>PPV</a:t>
            </a:r>
            <a:r>
              <a:rPr lang="ar-SA" sz="2400" b="1" dirty="0" smtClean="0">
                <a:latin typeface="Rockwell" pitchFamily="18" charset="0"/>
              </a:rPr>
              <a:t> </a:t>
            </a:r>
            <a:r>
              <a:rPr lang="ar-SA" sz="2400" b="1" dirty="0">
                <a:latin typeface="Rockwell" pitchFamily="18" charset="0"/>
              </a:rPr>
              <a:t>=</a:t>
            </a:r>
            <a:r>
              <a:rPr lang="en-US" sz="2400" b="1" dirty="0">
                <a:latin typeface="Rockwell" pitchFamily="18" charset="0"/>
              </a:rPr>
              <a:t>Predictive Value </a:t>
            </a:r>
            <a:r>
              <a:rPr lang="ar-SA" sz="2400" b="1" dirty="0" smtClean="0">
                <a:latin typeface="Rockwell" pitchFamily="18" charset="0"/>
              </a:rPr>
              <a:t> </a:t>
            </a:r>
            <a:r>
              <a:rPr lang="en-US" sz="2400" b="1" dirty="0">
                <a:latin typeface="Rockwell" pitchFamily="18" charset="0"/>
              </a:rPr>
              <a:t>Positive</a:t>
            </a:r>
            <a:r>
              <a:rPr lang="ar-SA" sz="2400" b="1" dirty="0">
                <a:latin typeface="Rockwell" pitchFamily="18" charset="0"/>
              </a:rPr>
              <a:t>)</a:t>
            </a:r>
          </a:p>
          <a:p>
            <a:pPr marL="0" indent="0">
              <a:buNone/>
            </a:pPr>
            <a:r>
              <a:rPr lang="fa-IR" sz="2400" b="1" dirty="0" smtClean="0">
                <a:latin typeface="Rockwell" pitchFamily="18" charset="0"/>
              </a:rPr>
              <a:t>	</a:t>
            </a:r>
            <a:r>
              <a:rPr lang="ar-SA" sz="2400" b="1" dirty="0" smtClean="0">
                <a:latin typeface="Rockwell" pitchFamily="18" charset="0"/>
              </a:rPr>
              <a:t>نشان مي</a:t>
            </a:r>
            <a:r>
              <a:rPr lang="fa-IR" sz="2400" b="1" dirty="0" smtClean="0">
                <a:latin typeface="Rockwell" pitchFamily="18" charset="0"/>
              </a:rPr>
              <a:t>‌</a:t>
            </a:r>
            <a:r>
              <a:rPr lang="ar-SA" sz="2400" b="1" dirty="0" smtClean="0">
                <a:latin typeface="Rockwell" pitchFamily="18" charset="0"/>
              </a:rPr>
              <a:t>دهد چقدر </a:t>
            </a:r>
            <a:r>
              <a:rPr lang="ar-SA" sz="2400" b="1" dirty="0">
                <a:latin typeface="Rockwell" pitchFamily="18" charset="0"/>
              </a:rPr>
              <a:t>احتمال </a:t>
            </a:r>
            <a:r>
              <a:rPr lang="ar-SA" sz="2400" b="1" dirty="0" smtClean="0">
                <a:latin typeface="Rockwell" pitchFamily="18" charset="0"/>
              </a:rPr>
              <a:t>دارد </a:t>
            </a:r>
            <a:r>
              <a:rPr lang="ar-SA" sz="2400" b="1" dirty="0">
                <a:latin typeface="Rockwell" pitchFamily="18" charset="0"/>
              </a:rPr>
              <a:t>كه فردي </a:t>
            </a:r>
            <a:r>
              <a:rPr lang="ar-SA" sz="2400" b="1" dirty="0" smtClean="0">
                <a:latin typeface="Rockwell" pitchFamily="18" charset="0"/>
              </a:rPr>
              <a:t>كه </a:t>
            </a:r>
            <a:r>
              <a:rPr lang="ar-SA" sz="2400" b="1" dirty="0">
                <a:latin typeface="Rockwell" pitchFamily="18" charset="0"/>
              </a:rPr>
              <a:t>نتيجه تست او مثبت است بيمار </a:t>
            </a:r>
            <a:r>
              <a:rPr lang="ar-SA" sz="2400" b="1" dirty="0" smtClean="0">
                <a:latin typeface="Rockwell" pitchFamily="18" charset="0"/>
              </a:rPr>
              <a:t>باشد</a:t>
            </a:r>
            <a:r>
              <a:rPr lang="fa-IR" sz="2400" b="1" dirty="0" smtClean="0">
                <a:latin typeface="Rockwell" pitchFamily="18" charset="0"/>
              </a:rPr>
              <a:t>.</a:t>
            </a:r>
            <a:endParaRPr lang="ar-SA" sz="2400" b="1" dirty="0">
              <a:latin typeface="Rockwell" pitchFamily="18" charset="0"/>
            </a:endParaRPr>
          </a:p>
          <a:p>
            <a:endParaRPr lang="fa-IR" sz="2400" b="1" dirty="0" smtClean="0"/>
          </a:p>
          <a:p>
            <a:endParaRPr lang="fa-IR" sz="2400" b="1" dirty="0" smtClean="0"/>
          </a:p>
          <a:p>
            <a:r>
              <a:rPr lang="ar-SA" sz="2400" b="1" dirty="0" smtClean="0">
                <a:solidFill>
                  <a:srgbClr val="FF0000"/>
                </a:solidFill>
              </a:rPr>
              <a:t>ارزش </a:t>
            </a:r>
            <a:r>
              <a:rPr lang="ar-SA" sz="2400" b="1" dirty="0">
                <a:solidFill>
                  <a:srgbClr val="FF0000"/>
                </a:solidFill>
              </a:rPr>
              <a:t>اخباري منفي</a:t>
            </a:r>
            <a:r>
              <a:rPr lang="ar-SA" dirty="0">
                <a:solidFill>
                  <a:srgbClr val="FF0000"/>
                </a:solidFill>
              </a:rPr>
              <a:t> </a:t>
            </a:r>
            <a:r>
              <a:rPr lang="ar-SA" sz="2400" b="1" dirty="0" smtClean="0">
                <a:latin typeface="Rockwell" pitchFamily="18" charset="0"/>
              </a:rPr>
              <a:t>(</a:t>
            </a:r>
            <a:r>
              <a:rPr lang="en-US" sz="2400" b="1" dirty="0" smtClean="0">
                <a:latin typeface="Rockwell" pitchFamily="18" charset="0"/>
              </a:rPr>
              <a:t>NPV</a:t>
            </a:r>
            <a:r>
              <a:rPr lang="ar-SA" sz="2400" b="1" dirty="0" smtClean="0">
                <a:latin typeface="Rockwell" pitchFamily="18" charset="0"/>
              </a:rPr>
              <a:t> </a:t>
            </a:r>
            <a:r>
              <a:rPr lang="ar-SA" sz="2400" b="1" dirty="0">
                <a:latin typeface="Rockwell" pitchFamily="18" charset="0"/>
              </a:rPr>
              <a:t>=</a:t>
            </a:r>
            <a:r>
              <a:rPr lang="en-US" sz="2400" b="1" dirty="0">
                <a:latin typeface="Rockwell" pitchFamily="18" charset="0"/>
              </a:rPr>
              <a:t>Predictive Value </a:t>
            </a:r>
            <a:r>
              <a:rPr lang="ar-SA" sz="2400" b="1" dirty="0" smtClean="0">
                <a:latin typeface="Rockwell" pitchFamily="18" charset="0"/>
              </a:rPr>
              <a:t> </a:t>
            </a:r>
            <a:r>
              <a:rPr lang="en-US" sz="2400" b="1" dirty="0">
                <a:latin typeface="Rockwell" pitchFamily="18" charset="0"/>
              </a:rPr>
              <a:t>Negative</a:t>
            </a:r>
            <a:r>
              <a:rPr lang="ar-SA" sz="2400" b="1" dirty="0">
                <a:latin typeface="Rockwell" pitchFamily="18" charset="0"/>
              </a:rPr>
              <a:t>)</a:t>
            </a:r>
          </a:p>
          <a:p>
            <a:pPr marL="0" indent="0">
              <a:buNone/>
            </a:pPr>
            <a:r>
              <a:rPr lang="fa-IR" sz="2400" b="1" dirty="0">
                <a:latin typeface="Rockwell" pitchFamily="18" charset="0"/>
              </a:rPr>
              <a:t>	</a:t>
            </a:r>
            <a:r>
              <a:rPr lang="ar-SA" sz="2400" b="1" dirty="0" smtClean="0">
                <a:latin typeface="Rockwell" pitchFamily="18" charset="0"/>
              </a:rPr>
              <a:t>نشان مي</a:t>
            </a:r>
            <a:r>
              <a:rPr lang="fa-IR" sz="2400" b="1" dirty="0" smtClean="0">
                <a:latin typeface="Rockwell" pitchFamily="18" charset="0"/>
              </a:rPr>
              <a:t>‌</a:t>
            </a:r>
            <a:r>
              <a:rPr lang="ar-SA" sz="2400" b="1" dirty="0" smtClean="0">
                <a:latin typeface="Rockwell" pitchFamily="18" charset="0"/>
              </a:rPr>
              <a:t>دهد چقدر </a:t>
            </a:r>
            <a:r>
              <a:rPr lang="ar-SA" sz="2400" b="1" dirty="0">
                <a:latin typeface="Rockwell" pitchFamily="18" charset="0"/>
              </a:rPr>
              <a:t>احتمال </a:t>
            </a:r>
            <a:r>
              <a:rPr lang="ar-SA" sz="2400" b="1" dirty="0" smtClean="0">
                <a:latin typeface="Rockwell" pitchFamily="18" charset="0"/>
              </a:rPr>
              <a:t>دارد </a:t>
            </a:r>
            <a:r>
              <a:rPr lang="ar-SA" sz="2400" b="1" dirty="0">
                <a:latin typeface="Rockwell" pitchFamily="18" charset="0"/>
              </a:rPr>
              <a:t>كه فردي </a:t>
            </a:r>
            <a:r>
              <a:rPr lang="ar-SA" sz="2400" b="1" dirty="0" smtClean="0">
                <a:latin typeface="Rockwell" pitchFamily="18" charset="0"/>
              </a:rPr>
              <a:t>كه </a:t>
            </a:r>
            <a:r>
              <a:rPr lang="ar-SA" sz="2400" b="1" dirty="0">
                <a:latin typeface="Rockwell" pitchFamily="18" charset="0"/>
              </a:rPr>
              <a:t>نتيجه تست </a:t>
            </a:r>
            <a:r>
              <a:rPr lang="ar-SA" sz="2400" b="1" dirty="0" smtClean="0">
                <a:latin typeface="Rockwell" pitchFamily="18" charset="0"/>
              </a:rPr>
              <a:t>او</a:t>
            </a:r>
            <a:r>
              <a:rPr lang="fa-IR" sz="2400" b="1" dirty="0" smtClean="0">
                <a:latin typeface="Rockwell" pitchFamily="18" charset="0"/>
              </a:rPr>
              <a:t> </a:t>
            </a:r>
            <a:r>
              <a:rPr lang="ar-SA" sz="2400" b="1" dirty="0" smtClean="0">
                <a:latin typeface="Rockwell" pitchFamily="18" charset="0"/>
              </a:rPr>
              <a:t>منفي </a:t>
            </a:r>
            <a:r>
              <a:rPr lang="ar-SA" sz="2400" b="1" dirty="0">
                <a:latin typeface="Rockwell" pitchFamily="18" charset="0"/>
              </a:rPr>
              <a:t>است سالم </a:t>
            </a:r>
            <a:r>
              <a:rPr lang="ar-SA" sz="2400" b="1" dirty="0" smtClean="0">
                <a:latin typeface="Rockwell" pitchFamily="18" charset="0"/>
              </a:rPr>
              <a:t>باشد</a:t>
            </a:r>
            <a:r>
              <a:rPr lang="fa-IR" sz="2400" b="1" dirty="0" smtClean="0">
                <a:latin typeface="Rockwell" pitchFamily="18" charset="0"/>
              </a:rPr>
              <a:t>.</a:t>
            </a:r>
            <a:endParaRPr lang="en-US" sz="2400" b="1" dirty="0">
              <a:latin typeface="Rockwell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607</TotalTime>
  <Words>906</Words>
  <Application>Microsoft Office PowerPoint</Application>
  <PresentationFormat>On-screen Show (4:3)</PresentationFormat>
  <Paragraphs>188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8" baseType="lpstr">
      <vt:lpstr>Arial</vt:lpstr>
      <vt:lpstr>B Lotus</vt:lpstr>
      <vt:lpstr>B Mitra</vt:lpstr>
      <vt:lpstr>B Nazanin</vt:lpstr>
      <vt:lpstr>B Titr</vt:lpstr>
      <vt:lpstr>Homa</vt:lpstr>
      <vt:lpstr>Lotus</vt:lpstr>
      <vt:lpstr>Persian</vt:lpstr>
      <vt:lpstr>Rockwell</vt:lpstr>
      <vt:lpstr>Roya</vt:lpstr>
      <vt:lpstr>Tahoma</vt:lpstr>
      <vt:lpstr>Titr</vt:lpstr>
      <vt:lpstr>Tw Cen MT</vt:lpstr>
      <vt:lpstr>Wingdings</vt:lpstr>
      <vt:lpstr>Wingdings 2</vt:lpstr>
      <vt:lpstr>Median</vt:lpstr>
      <vt:lpstr>غربالگری (2)</vt:lpstr>
      <vt:lpstr>اعتبار (validity)</vt:lpstr>
      <vt:lpstr>مثبت‌ها و منفي‌هاي حقيقي در غربالگري</vt:lpstr>
      <vt:lpstr>مثبت‌ها و منفي‌هاي كاذب در غربالگري</vt:lpstr>
      <vt:lpstr>در منفي كاذب</vt:lpstr>
      <vt:lpstr> در مثبت كاذب</vt:lpstr>
      <vt:lpstr>حساسيت (Sensitivity)</vt:lpstr>
      <vt:lpstr>ويژگي (Specificity)</vt:lpstr>
      <vt:lpstr>ارزش اخباري (Predictive Value)</vt:lpstr>
      <vt:lpstr>نتيجه آزمون غربالگري به وسيله تست قطعي</vt:lpstr>
      <vt:lpstr>PowerPoint Presentation</vt:lpstr>
      <vt:lpstr>PowerPoint Presentation</vt:lpstr>
      <vt:lpstr>نتيجه آزمون غربالگري به وسيله تست قطعي</vt:lpstr>
      <vt:lpstr>PowerPoint Presentation</vt:lpstr>
      <vt:lpstr>PowerPoint Presentation</vt:lpstr>
      <vt:lpstr>ارزش اخباري مثبت و ارزش اخباري منفي  در شيوع هاي متفاوت</vt:lpstr>
      <vt:lpstr>نتايج حاصل از جدول قبل </vt:lpstr>
      <vt:lpstr>ارزيابي برنامه‌هاي غربالگري</vt:lpstr>
      <vt:lpstr>منابع سوگرايي در غربالگري </vt:lpstr>
      <vt:lpstr>سوگرايي مدت  (Length bias)</vt:lpstr>
      <vt:lpstr>سو گرايي ناشي از داوطلب شدن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104</cp:revision>
  <dcterms:created xsi:type="dcterms:W3CDTF">1601-01-01T00:00:00Z</dcterms:created>
  <dcterms:modified xsi:type="dcterms:W3CDTF">2025-11-09T08:22:14Z</dcterms:modified>
</cp:coreProperties>
</file>